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90599" r:id="rId1"/>
  </p:sldMasterIdLst>
  <p:notesMasterIdLst>
    <p:notesMasterId r:id="rId75"/>
  </p:notesMasterIdLst>
  <p:handoutMasterIdLst>
    <p:handoutMasterId r:id="rId76"/>
  </p:handoutMasterIdLst>
  <p:sldIdLst>
    <p:sldId id="2830" r:id="rId2"/>
    <p:sldId id="2817" r:id="rId3"/>
    <p:sldId id="3011" r:id="rId4"/>
    <p:sldId id="2992" r:id="rId5"/>
    <p:sldId id="2999" r:id="rId6"/>
    <p:sldId id="2779" r:id="rId7"/>
    <p:sldId id="2780" r:id="rId8"/>
    <p:sldId id="2781" r:id="rId9"/>
    <p:sldId id="2782" r:id="rId10"/>
    <p:sldId id="2783" r:id="rId11"/>
    <p:sldId id="2784" r:id="rId12"/>
    <p:sldId id="2785" r:id="rId13"/>
    <p:sldId id="2786" r:id="rId14"/>
    <p:sldId id="2787" r:id="rId15"/>
    <p:sldId id="2788" r:id="rId16"/>
    <p:sldId id="2791" r:id="rId17"/>
    <p:sldId id="2792" r:id="rId18"/>
    <p:sldId id="2793" r:id="rId19"/>
    <p:sldId id="2794" r:id="rId20"/>
    <p:sldId id="2795" r:id="rId21"/>
    <p:sldId id="2796" r:id="rId22"/>
    <p:sldId id="2797" r:id="rId23"/>
    <p:sldId id="2798" r:id="rId24"/>
    <p:sldId id="2799" r:id="rId25"/>
    <p:sldId id="2800" r:id="rId26"/>
    <p:sldId id="2801" r:id="rId27"/>
    <p:sldId id="2802" r:id="rId28"/>
    <p:sldId id="2803" r:id="rId29"/>
    <p:sldId id="2804" r:id="rId30"/>
    <p:sldId id="2805" r:id="rId31"/>
    <p:sldId id="2806" r:id="rId32"/>
    <p:sldId id="2807" r:id="rId33"/>
    <p:sldId id="2808" r:id="rId34"/>
    <p:sldId id="2809" r:id="rId35"/>
    <p:sldId id="2810" r:id="rId36"/>
    <p:sldId id="2811" r:id="rId37"/>
    <p:sldId id="2812" r:id="rId38"/>
    <p:sldId id="2813" r:id="rId39"/>
    <p:sldId id="2814" r:id="rId40"/>
    <p:sldId id="2815" r:id="rId41"/>
    <p:sldId id="2816" r:id="rId42"/>
    <p:sldId id="3009" r:id="rId43"/>
    <p:sldId id="3003" r:id="rId44"/>
    <p:sldId id="3006" r:id="rId45"/>
    <p:sldId id="3007" r:id="rId46"/>
    <p:sldId id="3008" r:id="rId47"/>
    <p:sldId id="3001" r:id="rId48"/>
    <p:sldId id="3002" r:id="rId49"/>
    <p:sldId id="2819" r:id="rId50"/>
    <p:sldId id="2818" r:id="rId51"/>
    <p:sldId id="2993" r:id="rId52"/>
    <p:sldId id="2824" r:id="rId53"/>
    <p:sldId id="2825" r:id="rId54"/>
    <p:sldId id="2994" r:id="rId55"/>
    <p:sldId id="3158" r:id="rId56"/>
    <p:sldId id="2827" r:id="rId57"/>
    <p:sldId id="2995" r:id="rId58"/>
    <p:sldId id="2996" r:id="rId59"/>
    <p:sldId id="2828" r:id="rId60"/>
    <p:sldId id="2367" r:id="rId61"/>
    <p:sldId id="2368" r:id="rId62"/>
    <p:sldId id="2369" r:id="rId63"/>
    <p:sldId id="2370" r:id="rId64"/>
    <p:sldId id="2829" r:id="rId65"/>
    <p:sldId id="2244" r:id="rId66"/>
    <p:sldId id="2836" r:id="rId67"/>
    <p:sldId id="2837" r:id="rId68"/>
    <p:sldId id="2838" r:id="rId69"/>
    <p:sldId id="2839" r:id="rId70"/>
    <p:sldId id="2997" r:id="rId71"/>
    <p:sldId id="2998" r:id="rId72"/>
    <p:sldId id="2835" r:id="rId73"/>
    <p:sldId id="3010" r:id="rId74"/>
  </p:sldIdLst>
  <p:sldSz cx="12192000" cy="6858000"/>
  <p:notesSz cx="6877050" cy="965358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orient="horz" pos="323">
          <p15:clr>
            <a:srgbClr val="A4A3A4"/>
          </p15:clr>
        </p15:guide>
        <p15:guide id="3" orient="horz" pos="3888">
          <p15:clr>
            <a:srgbClr val="A4A3A4"/>
          </p15:clr>
        </p15:guide>
        <p15:guide id="4" orient="horz" pos="659">
          <p15:clr>
            <a:srgbClr val="A4A3A4"/>
          </p15:clr>
        </p15:guide>
        <p15:guide id="5" orient="horz" pos="1344">
          <p15:clr>
            <a:srgbClr val="A4A3A4"/>
          </p15:clr>
        </p15:guide>
        <p15:guide id="6" pos="7424">
          <p15:clr>
            <a:srgbClr val="A4A3A4"/>
          </p15:clr>
        </p15:guide>
        <p15:guide id="7" pos="256">
          <p15:clr>
            <a:srgbClr val="A4A3A4"/>
          </p15:clr>
        </p15:guide>
        <p15:guide id="8" pos="6016">
          <p15:clr>
            <a:srgbClr val="A4A3A4"/>
          </p15:clr>
        </p15:guide>
        <p15:guide id="9">
          <p15:clr>
            <a:srgbClr val="A4A3A4"/>
          </p15:clr>
        </p15:guide>
        <p15:guide id="10" pos="3915">
          <p15:clr>
            <a:srgbClr val="A4A3A4"/>
          </p15:clr>
        </p15:guide>
        <p15:guide id="11" pos="3767">
          <p15:clr>
            <a:srgbClr val="A4A3A4"/>
          </p15:clr>
        </p15:guide>
      </p15:sldGuideLst>
    </p:ext>
    <p:ext uri="{2D200454-40CA-4A62-9FC3-DE9A4176ACB9}">
      <p15:notesGuideLst xmlns:p15="http://schemas.microsoft.com/office/powerpoint/2012/main">
        <p15:guide id="1" orient="horz" pos="3041">
          <p15:clr>
            <a:srgbClr val="A4A3A4"/>
          </p15:clr>
        </p15:guide>
        <p15:guide id="2" pos="216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1534C"/>
    <a:srgbClr val="4B0082"/>
    <a:srgbClr val="2084D9"/>
    <a:srgbClr val="1E00AA"/>
    <a:srgbClr val="B7B1A9"/>
    <a:srgbClr val="800080"/>
    <a:srgbClr val="0000FF"/>
    <a:srgbClr val="CC6600"/>
    <a:srgbClr val="0046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89650" autoAdjust="0"/>
  </p:normalViewPr>
  <p:slideViewPr>
    <p:cSldViewPr>
      <p:cViewPr varScale="1">
        <p:scale>
          <a:sx n="102" d="100"/>
          <a:sy n="102" d="100"/>
        </p:scale>
        <p:origin x="900" y="90"/>
      </p:cViewPr>
      <p:guideLst>
        <p:guide orient="horz" pos="2160"/>
        <p:guide orient="horz" pos="323"/>
        <p:guide orient="horz" pos="3888"/>
        <p:guide orient="horz" pos="659"/>
        <p:guide orient="horz" pos="1344"/>
        <p:guide pos="7424"/>
        <p:guide pos="256"/>
        <p:guide pos="6016"/>
        <p:guide/>
        <p:guide pos="3915"/>
        <p:guide pos="376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12" y="-96"/>
      </p:cViewPr>
      <p:guideLst>
        <p:guide orient="horz" pos="3041"/>
        <p:guide pos="2167"/>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0207D7-60BF-46DF-9945-24D0F96FE755}"/>
              </a:ext>
            </a:extLst>
          </p:cNvPr>
          <p:cNvSpPr>
            <a:spLocks noGrp="1"/>
          </p:cNvSpPr>
          <p:nvPr>
            <p:ph type="hdr" sz="quarter"/>
          </p:nvPr>
        </p:nvSpPr>
        <p:spPr>
          <a:xfrm>
            <a:off x="0" y="0"/>
            <a:ext cx="2981325" cy="4826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899D1DF8-51D9-43AD-8027-3B8E0AC2571A}"/>
              </a:ext>
            </a:extLst>
          </p:cNvPr>
          <p:cNvSpPr>
            <a:spLocks noGrp="1"/>
          </p:cNvSpPr>
          <p:nvPr>
            <p:ph type="dt" sz="quarter" idx="1"/>
          </p:nvPr>
        </p:nvSpPr>
        <p:spPr>
          <a:xfrm>
            <a:off x="3894138" y="0"/>
            <a:ext cx="2981325" cy="4826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9A0FF28E-E525-42EE-857D-792E100867CA}" type="datetimeFigureOut">
              <a:rPr lang="en-US"/>
              <a:pPr>
                <a:defRPr/>
              </a:pPr>
              <a:t>6/23/2024</a:t>
            </a:fld>
            <a:endParaRPr lang="en-US"/>
          </a:p>
        </p:txBody>
      </p:sp>
      <p:sp>
        <p:nvSpPr>
          <p:cNvPr id="4" name="Footer Placeholder 3">
            <a:extLst>
              <a:ext uri="{FF2B5EF4-FFF2-40B4-BE49-F238E27FC236}">
                <a16:creationId xmlns:a16="http://schemas.microsoft.com/office/drawing/2014/main" id="{1C90F292-6BE0-4EEC-9F52-42685E9F97EA}"/>
              </a:ext>
            </a:extLst>
          </p:cNvPr>
          <p:cNvSpPr>
            <a:spLocks noGrp="1"/>
          </p:cNvSpPr>
          <p:nvPr>
            <p:ph type="ftr" sz="quarter" idx="2"/>
          </p:nvPr>
        </p:nvSpPr>
        <p:spPr>
          <a:xfrm>
            <a:off x="0" y="9169400"/>
            <a:ext cx="2981325" cy="4826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a:extLst>
              <a:ext uri="{FF2B5EF4-FFF2-40B4-BE49-F238E27FC236}">
                <a16:creationId xmlns:a16="http://schemas.microsoft.com/office/drawing/2014/main" id="{BDF1AAA0-44C7-4A29-9051-B81E13952E6A}"/>
              </a:ext>
            </a:extLst>
          </p:cNvPr>
          <p:cNvSpPr>
            <a:spLocks noGrp="1"/>
          </p:cNvSpPr>
          <p:nvPr>
            <p:ph type="sldNum" sz="quarter" idx="3"/>
          </p:nvPr>
        </p:nvSpPr>
        <p:spPr>
          <a:xfrm>
            <a:off x="3894138" y="9169400"/>
            <a:ext cx="2981325" cy="4826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CD639735-B964-4C2F-9A63-A31AFF6ED760}"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87DE53-29E6-46B2-9867-1A2B5B1F2119}"/>
              </a:ext>
            </a:extLst>
          </p:cNvPr>
          <p:cNvSpPr>
            <a:spLocks noGrp="1"/>
          </p:cNvSpPr>
          <p:nvPr>
            <p:ph type="hdr" sz="quarter"/>
          </p:nvPr>
        </p:nvSpPr>
        <p:spPr>
          <a:xfrm>
            <a:off x="0" y="0"/>
            <a:ext cx="2981325" cy="4826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A4B5F8EF-6146-4B30-A7D9-1EF0B36BDE76}"/>
              </a:ext>
            </a:extLst>
          </p:cNvPr>
          <p:cNvSpPr>
            <a:spLocks noGrp="1"/>
          </p:cNvSpPr>
          <p:nvPr>
            <p:ph type="dt" idx="1"/>
          </p:nvPr>
        </p:nvSpPr>
        <p:spPr>
          <a:xfrm>
            <a:off x="3894138" y="0"/>
            <a:ext cx="2981325" cy="4826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6FB1BA4D-5274-4AEB-9621-80CF81EECEE2}" type="datetimeFigureOut">
              <a:rPr lang="en-US"/>
              <a:pPr>
                <a:defRPr/>
              </a:pPr>
              <a:t>6/23/2024</a:t>
            </a:fld>
            <a:endParaRPr lang="en-US"/>
          </a:p>
        </p:txBody>
      </p:sp>
      <p:sp>
        <p:nvSpPr>
          <p:cNvPr id="4" name="Slide Image Placeholder 3">
            <a:extLst>
              <a:ext uri="{FF2B5EF4-FFF2-40B4-BE49-F238E27FC236}">
                <a16:creationId xmlns:a16="http://schemas.microsoft.com/office/drawing/2014/main" id="{C1FC8D86-254D-49F8-8287-525A5CA905CA}"/>
              </a:ext>
            </a:extLst>
          </p:cNvPr>
          <p:cNvSpPr>
            <a:spLocks noGrp="1" noRot="1" noChangeAspect="1"/>
          </p:cNvSpPr>
          <p:nvPr>
            <p:ph type="sldImg" idx="2"/>
          </p:nvPr>
        </p:nvSpPr>
        <p:spPr>
          <a:xfrm>
            <a:off x="222250" y="723900"/>
            <a:ext cx="6432550" cy="36195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01048EB-505D-484A-BA93-533B333BFF9A}"/>
              </a:ext>
            </a:extLst>
          </p:cNvPr>
          <p:cNvSpPr>
            <a:spLocks noGrp="1"/>
          </p:cNvSpPr>
          <p:nvPr>
            <p:ph type="body" sz="quarter" idx="3"/>
          </p:nvPr>
        </p:nvSpPr>
        <p:spPr>
          <a:xfrm>
            <a:off x="687388" y="4586288"/>
            <a:ext cx="5502275" cy="4343400"/>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F654B28A-7F0D-4254-83B0-1B423DEAE861}"/>
              </a:ext>
            </a:extLst>
          </p:cNvPr>
          <p:cNvSpPr>
            <a:spLocks noGrp="1"/>
          </p:cNvSpPr>
          <p:nvPr>
            <p:ph type="ftr" sz="quarter" idx="4"/>
          </p:nvPr>
        </p:nvSpPr>
        <p:spPr>
          <a:xfrm>
            <a:off x="0" y="9169400"/>
            <a:ext cx="2981325" cy="4826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BCEA8B9E-16C6-4861-A311-2A1783644CF1}"/>
              </a:ext>
            </a:extLst>
          </p:cNvPr>
          <p:cNvSpPr>
            <a:spLocks noGrp="1"/>
          </p:cNvSpPr>
          <p:nvPr>
            <p:ph type="sldNum" sz="quarter" idx="5"/>
          </p:nvPr>
        </p:nvSpPr>
        <p:spPr>
          <a:xfrm>
            <a:off x="3894138" y="9169400"/>
            <a:ext cx="2981325" cy="4826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8BC103B0-5997-49BB-8BF4-7D5DCADD82D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48B6EF44-2A84-48A5-9F37-2D0970990A4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200FE2BB-E569-4027-9665-C51BD4977A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5546F3B3-3320-4EE5-8810-E4BD8FD5362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94211A5D-69CD-4775-8B0D-DD674DC4E6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67B46D48-A66A-483C-B582-CA59FC1F44C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6FA4F908-D006-4241-9FD8-C4307FF36E9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00F32DB6-A6ED-48B7-A603-6739A190945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id="{2BB499BC-8D0A-4E1C-8171-DFA7CA296D0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99B05214-8849-42E3-B5DF-BAC5A5D5B5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a:extLst>
              <a:ext uri="{FF2B5EF4-FFF2-40B4-BE49-F238E27FC236}">
                <a16:creationId xmlns:a16="http://schemas.microsoft.com/office/drawing/2014/main" id="{F4256744-6053-4E5D-AC66-956CD52718C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White">
      <p:bgPr>
        <a:solidFill>
          <a:srgbClr val="4B0082"/>
        </a:solidFill>
        <a:effectLst/>
      </p:bgPr>
    </p:bg>
    <p:spTree>
      <p:nvGrpSpPr>
        <p:cNvPr id="1" name=""/>
        <p:cNvGrpSpPr/>
        <p:nvPr/>
      </p:nvGrpSpPr>
      <p:grpSpPr>
        <a:xfrm>
          <a:off x="0" y="0"/>
          <a:ext cx="0" cy="0"/>
          <a:chOff x="0" y="0"/>
          <a:chExt cx="0" cy="0"/>
        </a:xfrm>
      </p:grpSpPr>
      <p:sp>
        <p:nvSpPr>
          <p:cNvPr id="10" name="Freeform 2">
            <a:extLst>
              <a:ext uri="{FF2B5EF4-FFF2-40B4-BE49-F238E27FC236}">
                <a16:creationId xmlns:a16="http://schemas.microsoft.com/office/drawing/2014/main" id="{666930AF-5BEB-43F0-8394-03B852100DDD}"/>
              </a:ext>
            </a:extLst>
          </p:cNvPr>
          <p:cNvSpPr>
            <a:spLocks noChangeAspect="1"/>
          </p:cNvSpPr>
          <p:nvPr userDrawn="1"/>
        </p:nvSpPr>
        <p:spPr>
          <a:xfrm rot="5400000">
            <a:off x="732768" y="-4584192"/>
            <a:ext cx="12082462" cy="14341201"/>
          </a:xfrm>
          <a:prstGeom prst="rect">
            <a:avLst/>
          </a:prstGeom>
          <a:blipFill>
            <a:blip r:embed="rId2"/>
            <a:srcRect/>
            <a:stretch>
              <a:fillRect t="-6" b="-6"/>
            </a:stretch>
          </a:blipFill>
        </p:spPr>
        <p:txBody>
          <a:bodyPr/>
          <a:lstStyle/>
          <a:p>
            <a:endParaRPr lang="en-IN" dirty="0"/>
          </a:p>
        </p:txBody>
      </p:sp>
      <p:grpSp>
        <p:nvGrpSpPr>
          <p:cNvPr id="5" name="Group 11">
            <a:extLst>
              <a:ext uri="{FF2B5EF4-FFF2-40B4-BE49-F238E27FC236}">
                <a16:creationId xmlns:a16="http://schemas.microsoft.com/office/drawing/2014/main" id="{4CD21F3E-723F-4A27-92B6-76927D292CA6}"/>
              </a:ext>
            </a:extLst>
          </p:cNvPr>
          <p:cNvGrpSpPr>
            <a:grpSpLocks/>
          </p:cNvGrpSpPr>
          <p:nvPr userDrawn="1"/>
        </p:nvGrpSpPr>
        <p:grpSpPr bwMode="auto">
          <a:xfrm>
            <a:off x="109538" y="6527800"/>
            <a:ext cx="3395662" cy="369888"/>
            <a:chOff x="109537" y="6527800"/>
            <a:chExt cx="3395663" cy="369332"/>
          </a:xfrm>
        </p:grpSpPr>
        <p:sp>
          <p:nvSpPr>
            <p:cNvPr id="6" name="Rectangle 27">
              <a:extLst>
                <a:ext uri="{FF2B5EF4-FFF2-40B4-BE49-F238E27FC236}">
                  <a16:creationId xmlns:a16="http://schemas.microsoft.com/office/drawing/2014/main" id="{5FE9E0EB-B3DC-4CCC-95FF-1D912D8573A0}"/>
                </a:ext>
              </a:extLst>
            </p:cNvPr>
            <p:cNvSpPr>
              <a:spLocks noChangeArrowheads="1"/>
            </p:cNvSpPr>
            <p:nvPr/>
          </p:nvSpPr>
          <p:spPr bwMode="auto">
            <a:xfrm flipV="1">
              <a:off x="968374" y="6527800"/>
              <a:ext cx="2536826" cy="369332"/>
            </a:xfrm>
            <a:prstGeom prst="rect">
              <a:avLst/>
            </a:prstGeom>
            <a:no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200" dirty="0">
                  <a:solidFill>
                    <a:schemeClr val="bg1"/>
                  </a:solidFill>
                </a:rPr>
                <a:t>UHV Foundation (uhv.org.in)</a:t>
              </a:r>
            </a:p>
          </p:txBody>
        </p:sp>
        <p:pic>
          <p:nvPicPr>
            <p:cNvPr id="7" name="Picture 9">
              <a:extLst>
                <a:ext uri="{FF2B5EF4-FFF2-40B4-BE49-F238E27FC236}">
                  <a16:creationId xmlns:a16="http://schemas.microsoft.com/office/drawing/2014/main" id="{A9881044-1C76-4CB9-B156-0826F23AD6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37" y="6630988"/>
              <a:ext cx="500063"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a:extLst>
                <a:ext uri="{FF2B5EF4-FFF2-40B4-BE49-F238E27FC236}">
                  <a16:creationId xmlns:a16="http://schemas.microsoft.com/office/drawing/2014/main" id="{F088F7CF-63B5-42F5-A059-71F1EA2DCBA6}"/>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85800" y="6572250"/>
              <a:ext cx="2825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5154" name="Text Placeholder 7"/>
          <p:cNvSpPr>
            <a:spLocks noGrp="1"/>
          </p:cNvSpPr>
          <p:nvPr>
            <p:ph type="subTitle" idx="1"/>
          </p:nvPr>
        </p:nvSpPr>
        <p:spPr bwMode="invGray">
          <a:xfrm>
            <a:off x="609600" y="3900488"/>
            <a:ext cx="11049000" cy="369332"/>
          </a:xfrm>
          <a:prstGeom prst="rect">
            <a:avLst/>
          </a:prstGeom>
          <a:noFill/>
        </p:spPr>
        <p:txBody>
          <a:bodyPr wrap="square">
            <a:spAutoFit/>
          </a:bodyPr>
          <a:lstStyle>
            <a:lvl1pPr marL="0" indent="0">
              <a:buFontTx/>
              <a:buNone/>
              <a:defRPr sz="1800" b="0" smtClean="0">
                <a:solidFill>
                  <a:schemeClr val="bg1"/>
                </a:solidFill>
                <a:latin typeface="Arial" charset="0"/>
              </a:defRPr>
            </a:lvl1pPr>
          </a:lstStyle>
          <a:p>
            <a:r>
              <a:rPr lang="en-US" dirty="0"/>
              <a:t>Click to edit Master subtitle style</a:t>
            </a:r>
          </a:p>
        </p:txBody>
      </p:sp>
      <p:sp>
        <p:nvSpPr>
          <p:cNvPr id="305156" name="Rectangle 5"/>
          <p:cNvSpPr>
            <a:spLocks noGrp="1" noChangeArrowheads="1"/>
          </p:cNvSpPr>
          <p:nvPr>
            <p:ph type="ctrTitle"/>
          </p:nvPr>
        </p:nvSpPr>
        <p:spPr bwMode="invGray">
          <a:xfrm>
            <a:off x="609600" y="2286000"/>
            <a:ext cx="11049000" cy="1231106"/>
          </a:xfrm>
          <a:prstGeom prst="rect">
            <a:avLst/>
          </a:prstGeom>
          <a:noFill/>
        </p:spPr>
        <p:txBody>
          <a:bodyPr anchor="b">
            <a:noAutofit/>
          </a:bodyPr>
          <a:lstStyle>
            <a:lvl1pPr>
              <a:defRPr sz="4000" smtClean="0">
                <a:solidFill>
                  <a:schemeClr val="bg1"/>
                </a:solidFill>
                <a:latin typeface="Arial" charset="0"/>
              </a:defRPr>
            </a:lvl1pPr>
          </a:lstStyle>
          <a:p>
            <a:r>
              <a:rPr lang="en-US" dirty="0"/>
              <a:t>Click to edit Master title style</a:t>
            </a:r>
          </a:p>
        </p:txBody>
      </p:sp>
      <p:pic>
        <p:nvPicPr>
          <p:cNvPr id="11" name="Picture 10">
            <a:extLst>
              <a:ext uri="{FF2B5EF4-FFF2-40B4-BE49-F238E27FC236}">
                <a16:creationId xmlns:a16="http://schemas.microsoft.com/office/drawing/2014/main" id="{ADBDDE54-397C-4575-B734-00E3ED52EAF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018" y="50380"/>
            <a:ext cx="1353315" cy="1371603"/>
          </a:xfrm>
          <a:prstGeom prst="rect">
            <a:avLst/>
          </a:prstGeom>
        </p:spPr>
      </p:pic>
    </p:spTree>
    <p:extLst>
      <p:ext uri="{BB962C8B-B14F-4D97-AF65-F5344CB8AC3E}">
        <p14:creationId xmlns:p14="http://schemas.microsoft.com/office/powerpoint/2010/main" val="2616581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0" y="76201"/>
            <a:ext cx="12192000" cy="380999"/>
          </a:xfrm>
          <a:prstGeom prst="rect">
            <a:avLst/>
          </a:prstGeom>
        </p:spPr>
        <p:txBody>
          <a:bodyPr/>
          <a:lstStyle/>
          <a:p>
            <a:r>
              <a:rPr lang="en-US"/>
              <a:t>Click to edit Master title style</a:t>
            </a:r>
            <a:endParaRPr lang="en-US" dirty="0"/>
          </a:p>
        </p:txBody>
      </p:sp>
      <p:sp>
        <p:nvSpPr>
          <p:cNvPr id="7" name="Text Placeholder 7"/>
          <p:cNvSpPr>
            <a:spLocks noGrp="1"/>
          </p:cNvSpPr>
          <p:nvPr>
            <p:ph type="body" sz="quarter" idx="13"/>
          </p:nvPr>
        </p:nvSpPr>
        <p:spPr>
          <a:xfrm>
            <a:off x="0" y="609600"/>
            <a:ext cx="12192000" cy="5943600"/>
          </a:xfrm>
          <a:prstGeom prst="rect">
            <a:avLst/>
          </a:prstGeom>
        </p:spPr>
        <p:txBody>
          <a:bodyPr>
            <a:normAutofit/>
          </a:bodyPr>
          <a:lstStyle>
            <a:lvl1pPr algn="l" defTabSz="914400" rtl="0" eaLnBrk="1" latinLnBrk="0" hangingPunct="1">
              <a:spcBef>
                <a:spcPct val="20000"/>
              </a:spcBef>
              <a:buFont typeface="Symbol" pitchFamily="18" charset="2"/>
              <a:buChar char="·"/>
              <a:defRPr lang="en-US" sz="2200" b="0"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buFont typeface="Wingdings" pitchFamily="2" charset="2"/>
              <a:buChar char="§"/>
              <a:defRPr lang="en-US" sz="20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buFont typeface="Symbol" pitchFamily="18" charset="2"/>
              <a:buChar char="-"/>
              <a:defRPr lang="en-US" sz="180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buFont typeface="Symbol" pitchFamily="18" charset="2"/>
              <a:buChar char="-"/>
              <a:defRPr lang="en-US" sz="16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Font typeface="Symbol" pitchFamily="18" charset="2"/>
              <a:buChar char="&gt;"/>
              <a:defRPr lang="en-US" sz="1600" kern="1200" dirty="0" smtClean="0">
                <a:solidFill>
                  <a:schemeClr val="tx1"/>
                </a:solidFill>
                <a:latin typeface="Arial" pitchFamily="34" charset="0"/>
                <a:ea typeface="+mn-ea"/>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244655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0" y="76201"/>
            <a:ext cx="12192000" cy="380999"/>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376128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NEW STYL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FAB95659-C904-4F56-B12F-2A6D837BDC5E}"/>
              </a:ext>
            </a:extLst>
          </p:cNvPr>
          <p:cNvCxnSpPr/>
          <p:nvPr/>
        </p:nvCxnSpPr>
        <p:spPr>
          <a:xfrm flipV="1">
            <a:off x="6096000" y="488950"/>
            <a:ext cx="0" cy="6096000"/>
          </a:xfrm>
          <a:prstGeom prst="line">
            <a:avLst/>
          </a:prstGeom>
        </p:spPr>
        <p:style>
          <a:lnRef idx="1">
            <a:schemeClr val="dk1"/>
          </a:lnRef>
          <a:fillRef idx="0">
            <a:schemeClr val="dk1"/>
          </a:fillRef>
          <a:effectRef idx="0">
            <a:schemeClr val="dk1"/>
          </a:effectRef>
          <a:fontRef idx="minor">
            <a:schemeClr val="tx1"/>
          </a:fontRef>
        </p:style>
      </p:cxnSp>
      <p:sp>
        <p:nvSpPr>
          <p:cNvPr id="3" name="Content Placeholder 2"/>
          <p:cNvSpPr>
            <a:spLocks noGrp="1"/>
          </p:cNvSpPr>
          <p:nvPr>
            <p:ph sz="half" idx="1"/>
          </p:nvPr>
        </p:nvSpPr>
        <p:spPr>
          <a:xfrm>
            <a:off x="1" y="609600"/>
            <a:ext cx="60071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0299" y="609600"/>
            <a:ext cx="59817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0" y="76201"/>
            <a:ext cx="6007100" cy="380999"/>
          </a:xfrm>
          <a:prstGeom prst="rect">
            <a:avLst/>
          </a:prstGeom>
        </p:spPr>
        <p:txBody>
          <a:bodyPr/>
          <a:lstStyle/>
          <a:p>
            <a:r>
              <a:rPr lang="en-US"/>
              <a:t>Click to edit Master title style</a:t>
            </a:r>
            <a:endParaRPr lang="en-US" dirty="0"/>
          </a:p>
        </p:txBody>
      </p:sp>
      <p:sp>
        <p:nvSpPr>
          <p:cNvPr id="9" name="Content Placeholder 8"/>
          <p:cNvSpPr>
            <a:spLocks noGrp="1"/>
          </p:cNvSpPr>
          <p:nvPr>
            <p:ph sz="quarter" idx="10"/>
          </p:nvPr>
        </p:nvSpPr>
        <p:spPr>
          <a:xfrm>
            <a:off x="6210300" y="76200"/>
            <a:ext cx="5981700" cy="381000"/>
          </a:xfrm>
          <a:prstGeom prst="rect">
            <a:avLst/>
          </a:prstGeom>
        </p:spPr>
        <p:txBody>
          <a:bodyPr/>
          <a:lstStyle>
            <a:lvl1pPr marL="0" indent="0">
              <a:buNone/>
              <a:defRPr lang="en-IN" sz="2200" b="1" kern="1200" dirty="0">
                <a:solidFill>
                  <a:schemeClr val="bg1"/>
                </a:solidFill>
                <a:latin typeface="Arial" pitchFamily="34"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143065370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863207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1_Blank">
    <p:spTree>
      <p:nvGrpSpPr>
        <p:cNvPr id="1" name=""/>
        <p:cNvGrpSpPr/>
        <p:nvPr/>
      </p:nvGrpSpPr>
      <p:grpSpPr>
        <a:xfrm>
          <a:off x="0" y="0"/>
          <a:ext cx="0" cy="0"/>
          <a:chOff x="0" y="0"/>
          <a:chExt cx="0" cy="0"/>
        </a:xfrm>
      </p:grpSpPr>
      <p:sp>
        <p:nvSpPr>
          <p:cNvPr id="2" name="Freeform 4">
            <a:extLst>
              <a:ext uri="{FF2B5EF4-FFF2-40B4-BE49-F238E27FC236}">
                <a16:creationId xmlns:a16="http://schemas.microsoft.com/office/drawing/2014/main" id="{453C024D-529B-493B-AC34-C3CC01D974E5}"/>
              </a:ext>
            </a:extLst>
          </p:cNvPr>
          <p:cNvSpPr>
            <a:spLocks noChangeAspect="1"/>
          </p:cNvSpPr>
          <p:nvPr userDrawn="1"/>
        </p:nvSpPr>
        <p:spPr>
          <a:xfrm>
            <a:off x="-17586" y="-4695099"/>
            <a:ext cx="12209585" cy="11622094"/>
          </a:xfrm>
          <a:custGeom>
            <a:avLst/>
            <a:gdLst/>
            <a:ahLst/>
            <a:cxnLst/>
            <a:rect l="l" t="t" r="r" b="b"/>
            <a:pathLst>
              <a:path w="6070600" h="5778500">
                <a:moveTo>
                  <a:pt x="0" y="0"/>
                </a:moveTo>
                <a:lnTo>
                  <a:pt x="6070600" y="0"/>
                </a:lnTo>
                <a:lnTo>
                  <a:pt x="6070600" y="5778500"/>
                </a:lnTo>
                <a:lnTo>
                  <a:pt x="0" y="5778500"/>
                </a:lnTo>
                <a:close/>
              </a:path>
            </a:pathLst>
          </a:custGeom>
          <a:blipFill>
            <a:blip r:embed="rId2"/>
            <a:stretch>
              <a:fillRect l="-34611" r="-34611"/>
            </a:stretch>
          </a:blipFill>
        </p:spPr>
        <p:txBody>
          <a:bodyPr/>
          <a:lstStyle/>
          <a:p>
            <a:endParaRPr lang="en-IN" dirty="0"/>
          </a:p>
        </p:txBody>
      </p:sp>
    </p:spTree>
    <p:extLst>
      <p:ext uri="{BB962C8B-B14F-4D97-AF65-F5344CB8AC3E}">
        <p14:creationId xmlns:p14="http://schemas.microsoft.com/office/powerpoint/2010/main" val="336250038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rgbClr val="C0000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F9FA4C-BF20-4F57-B84A-95E417D8A364}"/>
              </a:ext>
            </a:extLst>
          </p:cNvPr>
          <p:cNvSpPr txBox="1">
            <a:spLocks noChangeArrowheads="1"/>
          </p:cNvSpPr>
          <p:nvPr userDrawn="1"/>
        </p:nvSpPr>
        <p:spPr bwMode="auto">
          <a:xfrm>
            <a:off x="2743200" y="2667000"/>
            <a:ext cx="6934200" cy="1108075"/>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IN" altLang="en-US" sz="2200" b="1" dirty="0">
                <a:solidFill>
                  <a:schemeClr val="bg1"/>
                </a:solidFill>
              </a:rPr>
              <a:t>END of UHV 2024 LAYOUTs</a:t>
            </a:r>
            <a:br>
              <a:rPr lang="en-IN" altLang="en-US" sz="2200" b="1" dirty="0">
                <a:solidFill>
                  <a:schemeClr val="bg1"/>
                </a:solidFill>
              </a:rPr>
            </a:br>
            <a:br>
              <a:rPr lang="en-IN" altLang="en-US" sz="2200" b="1" dirty="0">
                <a:solidFill>
                  <a:schemeClr val="bg1"/>
                </a:solidFill>
              </a:rPr>
            </a:br>
            <a:r>
              <a:rPr lang="en-IN" altLang="en-US" sz="2200" b="1" dirty="0">
                <a:solidFill>
                  <a:schemeClr val="bg1"/>
                </a:solidFill>
              </a:rPr>
              <a:t>Please delete all layouts BEYOND this layout</a:t>
            </a:r>
          </a:p>
        </p:txBody>
      </p:sp>
      <p:pic>
        <p:nvPicPr>
          <p:cNvPr id="4" name="Picture 3">
            <a:extLst>
              <a:ext uri="{FF2B5EF4-FFF2-40B4-BE49-F238E27FC236}">
                <a16:creationId xmlns:a16="http://schemas.microsoft.com/office/drawing/2014/main" id="{EA748910-1D56-467C-A01C-BB39F97284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5416427"/>
            <a:ext cx="1166801" cy="1298536"/>
          </a:xfrm>
          <a:prstGeom prst="rect">
            <a:avLst/>
          </a:prstGeom>
        </p:spPr>
      </p:pic>
      <p:pic>
        <p:nvPicPr>
          <p:cNvPr id="6" name="Picture 5">
            <a:extLst>
              <a:ext uri="{FF2B5EF4-FFF2-40B4-BE49-F238E27FC236}">
                <a16:creationId xmlns:a16="http://schemas.microsoft.com/office/drawing/2014/main" id="{330DCD15-CEC0-4672-8294-FD3F7462AC4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8115" y="5416427"/>
            <a:ext cx="1295400" cy="1295400"/>
          </a:xfrm>
          <a:prstGeom prst="rect">
            <a:avLst/>
          </a:prstGeom>
        </p:spPr>
      </p:pic>
      <p:pic>
        <p:nvPicPr>
          <p:cNvPr id="8" name="Picture 7">
            <a:extLst>
              <a:ext uri="{FF2B5EF4-FFF2-40B4-BE49-F238E27FC236}">
                <a16:creationId xmlns:a16="http://schemas.microsoft.com/office/drawing/2014/main" id="{C15F0471-929A-4BB4-A19E-772543E12ED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52801" y="5416428"/>
            <a:ext cx="1295400" cy="1295400"/>
          </a:xfrm>
          <a:prstGeom prst="rect">
            <a:avLst/>
          </a:prstGeom>
        </p:spPr>
      </p:pic>
      <p:pic>
        <p:nvPicPr>
          <p:cNvPr id="10" name="Picture 9">
            <a:extLst>
              <a:ext uri="{FF2B5EF4-FFF2-40B4-BE49-F238E27FC236}">
                <a16:creationId xmlns:a16="http://schemas.microsoft.com/office/drawing/2014/main" id="{A7C64C13-CF46-49B8-A4F7-1FA37403E48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04800" y="143036"/>
            <a:ext cx="1353315" cy="1371603"/>
          </a:xfrm>
          <a:prstGeom prst="rect">
            <a:avLst/>
          </a:prstGeom>
        </p:spPr>
      </p:pic>
      <p:pic>
        <p:nvPicPr>
          <p:cNvPr id="12" name="Picture 11">
            <a:extLst>
              <a:ext uri="{FF2B5EF4-FFF2-40B4-BE49-F238E27FC236}">
                <a16:creationId xmlns:a16="http://schemas.microsoft.com/office/drawing/2014/main" id="{ACA68518-6F17-4A48-A326-A13DEDDEAB3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896051" y="143036"/>
            <a:ext cx="1353315" cy="1371603"/>
          </a:xfrm>
          <a:prstGeom prst="rect">
            <a:avLst/>
          </a:prstGeom>
        </p:spPr>
      </p:pic>
    </p:spTree>
    <p:extLst>
      <p:ext uri="{BB962C8B-B14F-4D97-AF65-F5344CB8AC3E}">
        <p14:creationId xmlns:p14="http://schemas.microsoft.com/office/powerpoint/2010/main" val="2987960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4" name="Title 1"/>
          <p:cNvSpPr>
            <a:spLocks noGrp="1"/>
          </p:cNvSpPr>
          <p:nvPr>
            <p:ph type="title"/>
          </p:nvPr>
        </p:nvSpPr>
        <p:spPr>
          <a:xfrm>
            <a:off x="4" y="76209"/>
            <a:ext cx="12192000" cy="380999"/>
          </a:xfrm>
          <a:prstGeom prst="rect">
            <a:avLst/>
          </a:prstGeom>
        </p:spPr>
        <p:txBody>
          <a:bodyPr lIns="108753" tIns="54377" rIns="108753" bIns="54377"/>
          <a:lstStyle/>
          <a:p>
            <a:r>
              <a:rPr lang="en-US" dirty="0"/>
              <a:t>Click to edit Master title style</a:t>
            </a:r>
          </a:p>
        </p:txBody>
      </p:sp>
      <p:sp>
        <p:nvSpPr>
          <p:cNvPr id="5" name="Text Placeholder 7"/>
          <p:cNvSpPr>
            <a:spLocks noGrp="1"/>
          </p:cNvSpPr>
          <p:nvPr>
            <p:ph type="body" sz="quarter" idx="13"/>
          </p:nvPr>
        </p:nvSpPr>
        <p:spPr>
          <a:xfrm>
            <a:off x="4" y="609600"/>
            <a:ext cx="12192000" cy="5943600"/>
          </a:xfrm>
          <a:prstGeom prst="rect">
            <a:avLst/>
          </a:prstGeom>
        </p:spPr>
        <p:txBody>
          <a:bodyPr lIns="108753" tIns="54377" rIns="108753" bIns="54377">
            <a:normAutofit/>
          </a:bodyPr>
          <a:lstStyle>
            <a:lvl1pPr algn="l" defTabSz="1087939" rtl="0" eaLnBrk="1" latinLnBrk="0" hangingPunct="1">
              <a:spcBef>
                <a:spcPct val="20000"/>
              </a:spcBef>
              <a:buFont typeface="Symbol" pitchFamily="18" charset="2"/>
              <a:buChar char="·"/>
              <a:defRPr lang="en-US" sz="2599" b="0" kern="1200" dirty="0" smtClean="0">
                <a:solidFill>
                  <a:schemeClr val="tx1"/>
                </a:solidFill>
                <a:latin typeface="Arial" pitchFamily="34" charset="0"/>
                <a:ea typeface="+mn-ea"/>
                <a:cs typeface="Arial" pitchFamily="34" charset="0"/>
              </a:defRPr>
            </a:lvl1pPr>
            <a:lvl2pPr algn="l" defTabSz="1087939" rtl="0" eaLnBrk="1" latinLnBrk="0" hangingPunct="1">
              <a:spcBef>
                <a:spcPct val="20000"/>
              </a:spcBef>
              <a:buFont typeface="Wingdings" pitchFamily="2" charset="2"/>
              <a:buChar char="§"/>
              <a:defRPr lang="en-US" sz="2400" b="0" kern="1200" dirty="0" smtClean="0">
                <a:solidFill>
                  <a:schemeClr val="tx1"/>
                </a:solidFill>
                <a:latin typeface="Arial" pitchFamily="34" charset="0"/>
                <a:ea typeface="+mn-ea"/>
                <a:cs typeface="Arial" pitchFamily="34" charset="0"/>
              </a:defRPr>
            </a:lvl2pPr>
            <a:lvl3pPr algn="l" defTabSz="1087939" rtl="0" eaLnBrk="1" latinLnBrk="0" hangingPunct="1">
              <a:spcBef>
                <a:spcPct val="20000"/>
              </a:spcBef>
              <a:buFont typeface="Symbol" pitchFamily="18" charset="2"/>
              <a:buChar char="-"/>
              <a:defRPr lang="en-US" sz="2100" kern="1200" dirty="0" smtClean="0">
                <a:solidFill>
                  <a:schemeClr val="tx1"/>
                </a:solidFill>
                <a:latin typeface="Arial" pitchFamily="34" charset="0"/>
                <a:ea typeface="+mn-ea"/>
                <a:cs typeface="Arial" pitchFamily="34" charset="0"/>
              </a:defRPr>
            </a:lvl3pPr>
            <a:lvl4pPr algn="l" defTabSz="1087939" rtl="0" eaLnBrk="1" latinLnBrk="0" hangingPunct="1">
              <a:spcBef>
                <a:spcPct val="20000"/>
              </a:spcBef>
              <a:buFont typeface="Symbol" pitchFamily="18" charset="2"/>
              <a:buChar char="-"/>
              <a:defRPr lang="en-US" sz="1900" kern="1200" dirty="0" smtClean="0">
                <a:solidFill>
                  <a:schemeClr val="tx1"/>
                </a:solidFill>
                <a:latin typeface="Arial" pitchFamily="34" charset="0"/>
                <a:ea typeface="+mn-ea"/>
                <a:cs typeface="Arial" pitchFamily="34" charset="0"/>
              </a:defRPr>
            </a:lvl4pPr>
            <a:lvl5pPr algn="l" defTabSz="1087939" rtl="0" eaLnBrk="1" latinLnBrk="0" hangingPunct="1">
              <a:spcBef>
                <a:spcPct val="20000"/>
              </a:spcBef>
              <a:buFont typeface="Symbol" pitchFamily="18" charset="2"/>
              <a:buChar char="&gt;"/>
              <a:defRPr lang="en-US" sz="1900" kern="1200" dirty="0" smtClean="0">
                <a:solidFill>
                  <a:schemeClr val="tx1"/>
                </a:solidFill>
                <a:latin typeface="Arial" pitchFamily="34" charset="0"/>
                <a:ea typeface="+mn-ea"/>
                <a:cs typeface="Arial"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113450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0D2B7E86-506D-4E68-9D73-97E1C5B59A0D}"/>
              </a:ext>
            </a:extLst>
          </p:cNvPr>
          <p:cNvSpPr>
            <a:spLocks noChangeArrowheads="1"/>
          </p:cNvSpPr>
          <p:nvPr userDrawn="1"/>
        </p:nvSpPr>
        <p:spPr bwMode="auto">
          <a:xfrm>
            <a:off x="0" y="0"/>
            <a:ext cx="12192000" cy="500063"/>
          </a:xfrm>
          <a:prstGeom prst="rect">
            <a:avLst/>
          </a:prstGeom>
          <a:solidFill>
            <a:srgbClr val="4B0082"/>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dirty="0">
              <a:solidFill>
                <a:srgbClr val="FFFFFF"/>
              </a:solidFill>
              <a:latin typeface="Calibri" panose="020F0502020204030204" pitchFamily="34" charset="0"/>
            </a:endParaRPr>
          </a:p>
        </p:txBody>
      </p:sp>
      <p:sp>
        <p:nvSpPr>
          <p:cNvPr id="1027" name="Rectangle 27">
            <a:extLst>
              <a:ext uri="{FF2B5EF4-FFF2-40B4-BE49-F238E27FC236}">
                <a16:creationId xmlns:a16="http://schemas.microsoft.com/office/drawing/2014/main" id="{D0C4E4A3-AE14-4974-A2A7-0DF69EAAE6A6}"/>
              </a:ext>
            </a:extLst>
          </p:cNvPr>
          <p:cNvSpPr>
            <a:spLocks noChangeArrowheads="1"/>
          </p:cNvSpPr>
          <p:nvPr/>
        </p:nvSpPr>
        <p:spPr bwMode="auto">
          <a:xfrm flipV="1">
            <a:off x="0" y="6572250"/>
            <a:ext cx="12192000" cy="304800"/>
          </a:xfrm>
          <a:prstGeom prst="rect">
            <a:avLst/>
          </a:prstGeom>
          <a:solidFill>
            <a:schemeClr val="bg1">
              <a:lumMod val="95000"/>
            </a:schemeClr>
          </a:solid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1200" dirty="0">
              <a:solidFill>
                <a:schemeClr val="tx2"/>
              </a:solidFill>
            </a:endParaRPr>
          </a:p>
        </p:txBody>
      </p:sp>
      <p:sp>
        <p:nvSpPr>
          <p:cNvPr id="1028" name="Slide Number Placeholder 5">
            <a:extLst>
              <a:ext uri="{FF2B5EF4-FFF2-40B4-BE49-F238E27FC236}">
                <a16:creationId xmlns:a16="http://schemas.microsoft.com/office/drawing/2014/main" id="{33BFC403-55F2-4C1B-9D0D-0F5C432BE476}"/>
              </a:ext>
            </a:extLst>
          </p:cNvPr>
          <p:cNvSpPr txBox="1">
            <a:spLocks/>
          </p:cNvSpPr>
          <p:nvPr/>
        </p:nvSpPr>
        <p:spPr bwMode="auto">
          <a:xfrm>
            <a:off x="11620500" y="6572250"/>
            <a:ext cx="571500" cy="293688"/>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6181E06B-FA7B-492C-A902-5F4499CBD692}" type="slidenum">
              <a:rPr lang="en-US" altLang="en-US" sz="1000" smtClean="0"/>
              <a:pPr algn="r" eaLnBrk="1" hangingPunct="1">
                <a:defRPr/>
              </a:pPr>
              <a:t>‹#›</a:t>
            </a:fld>
            <a:endParaRPr lang="en-US" altLang="en-US" sz="1000" dirty="0"/>
          </a:p>
        </p:txBody>
      </p:sp>
      <p:grpSp>
        <p:nvGrpSpPr>
          <p:cNvPr id="1029" name="Group 6">
            <a:extLst>
              <a:ext uri="{FF2B5EF4-FFF2-40B4-BE49-F238E27FC236}">
                <a16:creationId xmlns:a16="http://schemas.microsoft.com/office/drawing/2014/main" id="{D83714BB-FBE7-4BC4-87FE-25D3BEBBF7B4}"/>
              </a:ext>
            </a:extLst>
          </p:cNvPr>
          <p:cNvGrpSpPr>
            <a:grpSpLocks/>
          </p:cNvGrpSpPr>
          <p:nvPr userDrawn="1"/>
        </p:nvGrpSpPr>
        <p:grpSpPr bwMode="auto">
          <a:xfrm>
            <a:off x="109538" y="6564313"/>
            <a:ext cx="2709862" cy="369887"/>
            <a:chOff x="109537" y="6564868"/>
            <a:chExt cx="2709864" cy="369332"/>
          </a:xfrm>
        </p:grpSpPr>
        <p:sp>
          <p:nvSpPr>
            <p:cNvPr id="8" name="Rectangle 27">
              <a:extLst>
                <a:ext uri="{FF2B5EF4-FFF2-40B4-BE49-F238E27FC236}">
                  <a16:creationId xmlns:a16="http://schemas.microsoft.com/office/drawing/2014/main" id="{1874AE38-7905-4E8A-A501-2955970977FD}"/>
                </a:ext>
              </a:extLst>
            </p:cNvPr>
            <p:cNvSpPr>
              <a:spLocks noChangeArrowheads="1"/>
            </p:cNvSpPr>
            <p:nvPr/>
          </p:nvSpPr>
          <p:spPr bwMode="auto">
            <a:xfrm flipV="1">
              <a:off x="914400" y="6564868"/>
              <a:ext cx="1905001" cy="369332"/>
            </a:xfrm>
            <a:prstGeom prst="rect">
              <a:avLst/>
            </a:prstGeom>
            <a:no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100" dirty="0"/>
                <a:t>UHV Team (uhv.org.in)</a:t>
              </a:r>
            </a:p>
          </p:txBody>
        </p:sp>
        <p:pic>
          <p:nvPicPr>
            <p:cNvPr id="1031" name="Picture 9">
              <a:extLst>
                <a:ext uri="{FF2B5EF4-FFF2-40B4-BE49-F238E27FC236}">
                  <a16:creationId xmlns:a16="http://schemas.microsoft.com/office/drawing/2014/main" id="{48073802-837E-4F8E-9757-18554706D0F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9537" y="6630988"/>
              <a:ext cx="500063"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4">
              <a:extLst>
                <a:ext uri="{FF2B5EF4-FFF2-40B4-BE49-F238E27FC236}">
                  <a16:creationId xmlns:a16="http://schemas.microsoft.com/office/drawing/2014/main" id="{ADE328A2-42AD-436E-BBA8-B1E0A7ADA30A}"/>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85800" y="6572250"/>
              <a:ext cx="2825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90832" r:id="rId1"/>
    <p:sldLayoutId id="2147490830" r:id="rId2"/>
    <p:sldLayoutId id="2147490829" r:id="rId3"/>
    <p:sldLayoutId id="2147490834" r:id="rId4"/>
    <p:sldLayoutId id="2147490833" r:id="rId5"/>
    <p:sldLayoutId id="2147490836" r:id="rId6"/>
    <p:sldLayoutId id="2147490835" r:id="rId7"/>
    <p:sldLayoutId id="2147490837" r:id="rId8"/>
  </p:sldLayoutIdLst>
  <p:hf sldNum="0" hdr="0" ftr="0" dt="0"/>
  <p:txStyles>
    <p:titleStyle>
      <a:lvl1pPr algn="l" rtl="0" eaLnBrk="0" fontAlgn="base" hangingPunct="0">
        <a:spcBef>
          <a:spcPct val="0"/>
        </a:spcBef>
        <a:spcAft>
          <a:spcPct val="0"/>
        </a:spcAft>
        <a:defRPr sz="2200" b="1" kern="1200">
          <a:solidFill>
            <a:schemeClr val="bg1"/>
          </a:solidFill>
          <a:latin typeface="Arial" pitchFamily="34" charset="0"/>
          <a:ea typeface="+mj-ea"/>
          <a:cs typeface="+mj-cs"/>
        </a:defRPr>
      </a:lvl1pPr>
      <a:lvl2pPr algn="l" rtl="0" eaLnBrk="0" fontAlgn="base" hangingPunct="0">
        <a:spcBef>
          <a:spcPct val="0"/>
        </a:spcBef>
        <a:spcAft>
          <a:spcPct val="0"/>
        </a:spcAft>
        <a:defRPr sz="2200" b="1">
          <a:solidFill>
            <a:schemeClr val="bg1"/>
          </a:solidFill>
          <a:latin typeface="Arial" charset="0"/>
        </a:defRPr>
      </a:lvl2pPr>
      <a:lvl3pPr algn="l" rtl="0" eaLnBrk="0" fontAlgn="base" hangingPunct="0">
        <a:spcBef>
          <a:spcPct val="0"/>
        </a:spcBef>
        <a:spcAft>
          <a:spcPct val="0"/>
        </a:spcAft>
        <a:defRPr sz="2200" b="1">
          <a:solidFill>
            <a:schemeClr val="bg1"/>
          </a:solidFill>
          <a:latin typeface="Arial" charset="0"/>
        </a:defRPr>
      </a:lvl3pPr>
      <a:lvl4pPr algn="l" rtl="0" eaLnBrk="0" fontAlgn="base" hangingPunct="0">
        <a:spcBef>
          <a:spcPct val="0"/>
        </a:spcBef>
        <a:spcAft>
          <a:spcPct val="0"/>
        </a:spcAft>
        <a:defRPr sz="2200" b="1">
          <a:solidFill>
            <a:schemeClr val="bg1"/>
          </a:solidFill>
          <a:latin typeface="Arial" charset="0"/>
        </a:defRPr>
      </a:lvl4pPr>
      <a:lvl5pPr algn="l" rtl="0" eaLnBrk="0" fontAlgn="base" hangingPunct="0">
        <a:spcBef>
          <a:spcPct val="0"/>
        </a:spcBef>
        <a:spcAft>
          <a:spcPct val="0"/>
        </a:spcAft>
        <a:defRPr sz="2200" b="1">
          <a:solidFill>
            <a:schemeClr val="bg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panose="020B0604020202020204" pitchFamily="34" charset="0"/>
        <a:buChar char="•"/>
        <a:defRPr sz="3200" b="1" kern="1200">
          <a:solidFill>
            <a:schemeClr val="tx1"/>
          </a:solidFill>
          <a:latin typeface="Arial" pitchFamily="34" charset="0"/>
          <a:ea typeface="+mn-ea"/>
          <a:cs typeface="+mn-cs"/>
        </a:defRPr>
      </a:lvl1pPr>
      <a:lvl2pPr marL="4572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mn-cs"/>
        </a:defRPr>
      </a:lvl2pPr>
      <a:lvl3pPr marL="6858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mn-cs"/>
        </a:defRPr>
      </a:lvl3pPr>
      <a:lvl4pPr marL="900113" indent="-21272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mn-cs"/>
        </a:defRPr>
      </a:lvl4pPr>
      <a:lvl5pPr marL="1146175" indent="-24447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BikdYub6RY0&amp;list=PLWDeKF97v9SPFYVPis99l9eD-wZf0RypK" TargetMode="External"/><Relationship Id="rId2" Type="http://schemas.openxmlformats.org/officeDocument/2006/relationships/hyperlink" Target="https://fdp-si.aicte-india.org/download.php#1"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hyperlink" Target="https://www.youtube.com/watch?v=BikdYub6RY0&amp;list=PLWDeKF97v9SPFYVPis99l9eD-wZf0RypK"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ubtitle 4">
            <a:extLst>
              <a:ext uri="{FF2B5EF4-FFF2-40B4-BE49-F238E27FC236}">
                <a16:creationId xmlns:a16="http://schemas.microsoft.com/office/drawing/2014/main" id="{E1AAF1E3-6421-4467-93A4-42F571370F48}"/>
              </a:ext>
            </a:extLst>
          </p:cNvPr>
          <p:cNvSpPr>
            <a:spLocks noGrp="1" noChangeArrowheads="1"/>
          </p:cNvSpPr>
          <p:nvPr>
            <p:ph type="subTitle"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prstTxWarp prst="textNoShape">
              <a:avLst/>
            </a:prstTxWarp>
            <a:spAutoFit/>
          </a:bodyPr>
          <a:lstStyle/>
          <a:p>
            <a:r>
              <a:rPr lang="en-US" altLang="en-US">
                <a:latin typeface="Arial" panose="020B0604020202020204" pitchFamily="34" charset="0"/>
              </a:rPr>
              <a:t>Module 5 – Implications of the Holistic Understanding – a Look at Professional Ethics</a:t>
            </a:r>
            <a:endParaRPr lang="en-IN" altLang="en-US">
              <a:latin typeface="Arial" panose="020B0604020202020204" pitchFamily="34" charset="0"/>
            </a:endParaRPr>
          </a:p>
        </p:txBody>
      </p:sp>
      <p:sp>
        <p:nvSpPr>
          <p:cNvPr id="16387" name="Title 3">
            <a:extLst>
              <a:ext uri="{FF2B5EF4-FFF2-40B4-BE49-F238E27FC236}">
                <a16:creationId xmlns:a16="http://schemas.microsoft.com/office/drawing/2014/main" id="{248DA968-699C-4581-A88C-CBA21CBAC090}"/>
              </a:ext>
            </a:extLst>
          </p:cNvPr>
          <p:cNvSpPr>
            <a:spLocks noGrp="1" noChangeArrowheads="1"/>
          </p:cNvSpPr>
          <p:nvPr>
            <p:ph type="ctr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b" anchorCtr="0" compatLnSpc="1">
            <a:prstTxWarp prst="textNoShape">
              <a:avLst/>
            </a:prstTxWarp>
            <a:noAutofit/>
          </a:bodyPr>
          <a:lstStyle/>
          <a:p>
            <a:r>
              <a:rPr lang="en-IN" altLang="en-US" dirty="0">
                <a:latin typeface="Arial" panose="020B0604020202020204" pitchFamily="34" charset="0"/>
              </a:rPr>
              <a:t>Lectures 26-28</a:t>
            </a:r>
            <a:br>
              <a:rPr lang="en-IN" altLang="en-US" dirty="0">
                <a:latin typeface="Arial" panose="020B0604020202020204" pitchFamily="34" charset="0"/>
              </a:rPr>
            </a:br>
            <a:r>
              <a:rPr lang="en-IN" altLang="en-US" dirty="0">
                <a:latin typeface="Arial" panose="020B0604020202020204" pitchFamily="34" charset="0"/>
              </a:rPr>
              <a:t>Ethical Human Conduct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164BD2E3-5203-44AC-8341-4DDD97AE8749}"/>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785" tIns="54393" rIns="108785" bIns="54393" numCol="1" anchor="t" anchorCtr="0" compatLnSpc="1">
            <a:prstTxWarp prst="textNoShape">
              <a:avLst/>
            </a:prstTxWarp>
          </a:bodyPr>
          <a:lstStyle/>
          <a:p>
            <a:r>
              <a:rPr lang="en-US" altLang="en-US"/>
              <a:t>Harmony in Society – Universal Human Order</a:t>
            </a:r>
            <a:endParaRPr lang="en-IN" altLang="en-US"/>
          </a:p>
        </p:txBody>
      </p:sp>
      <p:sp>
        <p:nvSpPr>
          <p:cNvPr id="11267" name="Text Placeholder 2">
            <a:extLst>
              <a:ext uri="{FF2B5EF4-FFF2-40B4-BE49-F238E27FC236}">
                <a16:creationId xmlns:a16="http://schemas.microsoft.com/office/drawing/2014/main" id="{2915BEC7-AEF1-4C92-A274-AA600B8F5DEC}"/>
              </a:ext>
            </a:extLst>
          </p:cNvPr>
          <p:cNvSpPr>
            <a:spLocks noGrp="1"/>
          </p:cNvSpPr>
          <p:nvPr>
            <p:ph type="body" sz="quarter" idx="13"/>
          </p:nvPr>
        </p:nvSpPr>
        <p:spPr bwMode="auto">
          <a:ln>
            <a:miter lim="800000"/>
            <a:headEnd/>
            <a:tailEnd/>
          </a:ln>
        </p:spPr>
        <p:txBody>
          <a:bodyPr vert="horz" wrap="square" lIns="108785" tIns="54393" rIns="108785" bIns="54393" numCol="1" anchor="t" anchorCtr="0" compatLnSpc="1">
            <a:prstTxWarp prst="textNoShape">
              <a:avLst/>
            </a:prstTxWarp>
            <a:normAutofit fontScale="77500" lnSpcReduction="20000"/>
          </a:bodyPr>
          <a:lstStyle/>
          <a:p>
            <a:pPr marL="271983" indent="-271983">
              <a:buNone/>
              <a:defRPr/>
            </a:pPr>
            <a:r>
              <a:rPr b="1">
                <a:latin typeface="Arial" charset="0"/>
                <a:cs typeface="Arial" charset="0"/>
              </a:rPr>
              <a:t>Human Goal</a:t>
            </a:r>
          </a:p>
          <a:p>
            <a:pPr marL="271983" indent="-271983">
              <a:buNone/>
              <a:defRPr/>
            </a:pPr>
            <a:endParaRPr>
              <a:latin typeface="Arial" charset="0"/>
              <a:cs typeface="Arial" charset="0"/>
            </a:endParaRPr>
          </a:p>
          <a:p>
            <a:pPr marL="271983" indent="-271983">
              <a:buNone/>
              <a:defRPr/>
            </a:pPr>
            <a:endParaRPr>
              <a:latin typeface="Arial" charset="0"/>
              <a:cs typeface="Arial" charset="0"/>
            </a:endParaRPr>
          </a:p>
          <a:p>
            <a:pPr marL="271983" indent="-271983">
              <a:buNone/>
              <a:defRPr/>
            </a:pPr>
            <a:endParaRPr>
              <a:latin typeface="Arial" charset="0"/>
              <a:cs typeface="Arial" charset="0"/>
            </a:endParaRPr>
          </a:p>
          <a:p>
            <a:pPr marL="271983" indent="-271983">
              <a:buNone/>
              <a:defRPr/>
            </a:pPr>
            <a:endParaRPr lang="it-IT" b="1">
              <a:latin typeface="Arial" charset="0"/>
              <a:cs typeface="Arial" charset="0"/>
            </a:endParaRPr>
          </a:p>
          <a:p>
            <a:pPr marL="271983" indent="-271983">
              <a:buNone/>
              <a:defRPr/>
            </a:pPr>
            <a:endParaRPr sz="4199" b="1">
              <a:latin typeface="Arial" charset="0"/>
              <a:cs typeface="Arial" charset="0"/>
            </a:endParaRPr>
          </a:p>
          <a:p>
            <a:pPr marL="271983" indent="-271983">
              <a:buNone/>
              <a:defRPr/>
            </a:pPr>
            <a:endParaRPr b="1">
              <a:latin typeface="Arial" charset="0"/>
              <a:cs typeface="Arial" charset="0"/>
            </a:endParaRPr>
          </a:p>
          <a:p>
            <a:pPr marL="271983" indent="-271983">
              <a:buNone/>
              <a:defRPr/>
            </a:pPr>
            <a:r>
              <a:rPr b="1">
                <a:latin typeface="Arial" charset="0"/>
                <a:cs typeface="Arial" charset="0"/>
              </a:rPr>
              <a:t>Systems / Dimensions of </a:t>
            </a:r>
            <a:r>
              <a:rPr lang="en-GB" b="1">
                <a:latin typeface="Arial" charset="0"/>
                <a:cs typeface="Arial" charset="0"/>
              </a:rPr>
              <a:t>Human Order</a:t>
            </a:r>
          </a:p>
          <a:p>
            <a:pPr marL="271983" indent="-271983">
              <a:buNone/>
              <a:defRPr/>
            </a:pPr>
            <a:r>
              <a:rPr lang="en-GB" b="1">
                <a:latin typeface="Arial" charset="0"/>
                <a:cs typeface="Arial" charset="0"/>
              </a:rPr>
              <a:t>	</a:t>
            </a:r>
            <a:r>
              <a:rPr>
                <a:latin typeface="Arial" charset="0"/>
                <a:cs typeface="Arial" charset="0"/>
              </a:rPr>
              <a:t>1. Education </a:t>
            </a:r>
            <a:r>
              <a:rPr lang="en-GB">
                <a:latin typeface="Arial" charset="0"/>
                <a:cs typeface="Arial" charset="0"/>
              </a:rPr>
              <a:t>–</a:t>
            </a:r>
            <a:r>
              <a:rPr>
                <a:latin typeface="Arial" charset="0"/>
                <a:cs typeface="Arial" charset="0"/>
              </a:rPr>
              <a:t> </a:t>
            </a:r>
            <a:r>
              <a:rPr err="1">
                <a:latin typeface="Arial" charset="0"/>
                <a:cs typeface="Arial" charset="0"/>
              </a:rPr>
              <a:t>Sanskar</a:t>
            </a:r>
            <a:r>
              <a:rPr>
                <a:latin typeface="Arial" charset="0"/>
                <a:cs typeface="Arial" charset="0"/>
              </a:rPr>
              <a:t>	 	- </a:t>
            </a:r>
            <a:r>
              <a:rPr sz="3299">
                <a:latin typeface="Kruti Dev 010" pitchFamily="2" charset="0"/>
              </a:rPr>
              <a:t>f”k{kk laLdkj</a:t>
            </a:r>
            <a:endParaRPr lang="en-IN" sz="3299">
              <a:latin typeface="Kruti Dev 010" pitchFamily="2" charset="0"/>
            </a:endParaRPr>
          </a:p>
          <a:p>
            <a:pPr marL="543968" lvl="1" indent="-271983">
              <a:buNone/>
              <a:defRPr/>
            </a:pPr>
            <a:r>
              <a:rPr lang="en-GB">
                <a:latin typeface="Arial" charset="0"/>
                <a:cs typeface="Arial" charset="0"/>
              </a:rPr>
              <a:t>2. Health – Self-regulation  	- </a:t>
            </a:r>
            <a:r>
              <a:rPr lang="en-GB" sz="3299" err="1">
                <a:latin typeface="Kruti Dev 010" pitchFamily="2" charset="0"/>
              </a:rPr>
              <a:t>LokLF</a:t>
            </a:r>
            <a:r>
              <a:rPr lang="en-GB" sz="3299">
                <a:latin typeface="Kruti Dev 010" pitchFamily="2" charset="0"/>
              </a:rPr>
              <a:t>; </a:t>
            </a:r>
            <a:r>
              <a:rPr lang="en-GB" sz="3299" err="1">
                <a:latin typeface="Kruti Dev 010" pitchFamily="2" charset="0"/>
              </a:rPr>
              <a:t>la;e</a:t>
            </a:r>
            <a:endParaRPr lang="en-GB" sz="3299">
              <a:latin typeface="Kruti Dev 010" pitchFamily="2" charset="0"/>
            </a:endParaRPr>
          </a:p>
          <a:p>
            <a:pPr marL="543968" lvl="1" indent="-271983">
              <a:buNone/>
              <a:defRPr/>
            </a:pPr>
            <a:r>
              <a:rPr lang="en-GB">
                <a:latin typeface="Arial" charset="0"/>
                <a:cs typeface="Arial" charset="0"/>
              </a:rPr>
              <a:t>3. Production – Work 	 	- </a:t>
            </a:r>
            <a:r>
              <a:rPr lang="en-GB" sz="3299" err="1">
                <a:latin typeface="Kruti Dev 010" pitchFamily="2" charset="0"/>
              </a:rPr>
              <a:t>mRiknu</a:t>
            </a:r>
            <a:r>
              <a:rPr lang="en-GB" sz="3299">
                <a:latin typeface="Kruti Dev 010" pitchFamily="2" charset="0"/>
              </a:rPr>
              <a:t> </a:t>
            </a:r>
            <a:r>
              <a:rPr lang="en-GB" sz="3299" err="1">
                <a:latin typeface="Kruti Dev 010" pitchFamily="2" charset="0"/>
              </a:rPr>
              <a:t>dk;Z</a:t>
            </a:r>
            <a:endParaRPr lang="en-GB" sz="3299">
              <a:latin typeface="Kruti Dev 010" pitchFamily="2" charset="0"/>
            </a:endParaRPr>
          </a:p>
          <a:p>
            <a:pPr marL="543968" lvl="1" indent="-271983">
              <a:buNone/>
              <a:defRPr/>
            </a:pPr>
            <a:r>
              <a:rPr>
                <a:latin typeface="Arial" charset="0"/>
                <a:cs typeface="Arial" charset="0"/>
              </a:rPr>
              <a:t>4. Justice – Preservation    	-</a:t>
            </a:r>
            <a:r>
              <a:rPr b="1">
                <a:latin typeface="Kruti Dev 010" pitchFamily="2" charset="0"/>
                <a:cs typeface="Arial" charset="0"/>
              </a:rPr>
              <a:t> </a:t>
            </a:r>
            <a:r>
              <a:rPr lang="en-GB" sz="3299" err="1">
                <a:latin typeface="Kruti Dev 010" pitchFamily="2" charset="0"/>
              </a:rPr>
              <a:t>U;k</a:t>
            </a:r>
            <a:r>
              <a:rPr lang="en-GB" sz="3299">
                <a:latin typeface="Kruti Dev 010" pitchFamily="2" charset="0"/>
              </a:rPr>
              <a:t>; </a:t>
            </a:r>
            <a:r>
              <a:rPr lang="en-GB" sz="3299" err="1">
                <a:latin typeface="Kruti Dev 010" pitchFamily="2" charset="0"/>
              </a:rPr>
              <a:t>lqj</a:t>
            </a:r>
            <a:r>
              <a:rPr lang="en-GB" sz="3299">
                <a:latin typeface="Kruti Dev 010" pitchFamily="2" charset="0"/>
              </a:rPr>
              <a:t>{</a:t>
            </a:r>
            <a:r>
              <a:rPr lang="en-GB" sz="3299" err="1">
                <a:latin typeface="Kruti Dev 010" pitchFamily="2" charset="0"/>
              </a:rPr>
              <a:t>kk</a:t>
            </a:r>
            <a:endParaRPr lang="en-IN" sz="3299">
              <a:latin typeface="Kruti Dev 010" pitchFamily="2" charset="0"/>
            </a:endParaRPr>
          </a:p>
          <a:p>
            <a:pPr marL="543968" lvl="1" indent="-271983">
              <a:buNone/>
              <a:defRPr/>
            </a:pPr>
            <a:r>
              <a:rPr>
                <a:latin typeface="Arial" charset="0"/>
                <a:cs typeface="Arial" charset="0"/>
              </a:rPr>
              <a:t>5. Exchange – Storage 	- </a:t>
            </a:r>
            <a:r>
              <a:rPr lang="en-GB" sz="3299" err="1">
                <a:latin typeface="Kruti Dev 010" pitchFamily="2" charset="0"/>
              </a:rPr>
              <a:t>fofue</a:t>
            </a:r>
            <a:r>
              <a:rPr lang="en-GB" sz="3299">
                <a:latin typeface="Kruti Dev 010" pitchFamily="2" charset="0"/>
              </a:rPr>
              <a:t>; </a:t>
            </a:r>
            <a:r>
              <a:rPr lang="en-GB" sz="3299" err="1">
                <a:latin typeface="Kruti Dev 010" pitchFamily="2" charset="0"/>
              </a:rPr>
              <a:t>dks’k</a:t>
            </a:r>
            <a:r>
              <a:rPr>
                <a:latin typeface="Arial" charset="0"/>
                <a:cs typeface="Arial" charset="0"/>
              </a:rPr>
              <a:t>	 </a:t>
            </a:r>
          </a:p>
          <a:p>
            <a:pPr marL="543968" lvl="1" indent="-271983">
              <a:buNone/>
              <a:defRPr/>
            </a:pPr>
            <a:endParaRPr>
              <a:latin typeface="Arial" charset="0"/>
              <a:cs typeface="Arial" charset="0"/>
            </a:endParaRPr>
          </a:p>
          <a:p>
            <a:pPr marL="271983" indent="-271983">
              <a:buNone/>
              <a:defRPr/>
            </a:pPr>
            <a:r>
              <a:rPr lang="it-IT" b="1"/>
              <a:t>Scope</a:t>
            </a:r>
            <a:r>
              <a:rPr lang="it-IT" b="1">
                <a:latin typeface="Kruti Dev 010" pitchFamily="2" charset="0"/>
              </a:rPr>
              <a:t> </a:t>
            </a:r>
            <a:r>
              <a:rPr lang="it-IT" b="1"/>
              <a:t>–</a:t>
            </a:r>
            <a:r>
              <a:rPr b="1">
                <a:latin typeface="Arial" charset="0"/>
              </a:rPr>
              <a:t>From Family Order to World Family Order (Universal Human Order)</a:t>
            </a:r>
            <a:endParaRPr lang="it-IT" b="1">
              <a:latin typeface="Arial" charset="0"/>
            </a:endParaRPr>
          </a:p>
          <a:p>
            <a:pPr marL="271983" indent="-271983">
              <a:buNone/>
              <a:defRPr/>
            </a:pPr>
            <a:r>
              <a:rPr lang="it-IT"/>
              <a:t>Family – Family cluster – Village – Village cluster ... Nation ... World Family </a:t>
            </a:r>
          </a:p>
          <a:p>
            <a:pPr marL="271983" indent="-271983">
              <a:buNone/>
              <a:defRPr/>
            </a:pPr>
            <a:r>
              <a:rPr lang="it-IT"/>
              <a:t>Order	  Order		  Order	    Order	     Order       Order</a:t>
            </a:r>
          </a:p>
          <a:p>
            <a:pPr marL="271983" indent="-271983">
              <a:buNone/>
              <a:defRPr/>
            </a:pPr>
            <a:r>
              <a:rPr lang="it-IT" sz="2100" b="1"/>
              <a:t>~</a:t>
            </a:r>
            <a:r>
              <a:rPr lang="it-IT" sz="2899" b="1">
                <a:latin typeface="Kruti Dev 010" pitchFamily="2" charset="0"/>
                <a:cs typeface="Arial" charset="0"/>
              </a:rPr>
              <a:t>10</a:t>
            </a:r>
            <a:r>
              <a:rPr lang="it-IT" sz="2899" b="1" baseline="30000">
                <a:latin typeface="Kruti Dev 010" pitchFamily="2" charset="0"/>
                <a:cs typeface="Arial" charset="0"/>
              </a:rPr>
              <a:t>1</a:t>
            </a:r>
            <a:r>
              <a:rPr lang="it-IT" sz="2899" b="1">
                <a:latin typeface="Kruti Dev 010" pitchFamily="2" charset="0"/>
                <a:cs typeface="Arial" charset="0"/>
              </a:rPr>
              <a:t>		</a:t>
            </a:r>
            <a:r>
              <a:rPr lang="it-IT" sz="2899" b="1"/>
              <a:t> </a:t>
            </a:r>
            <a:r>
              <a:rPr lang="it-IT" sz="2100" b="1"/>
              <a:t>~</a:t>
            </a:r>
            <a:r>
              <a:rPr lang="it-IT" sz="2899" b="1">
                <a:latin typeface="Kruti Dev 010" pitchFamily="2" charset="0"/>
                <a:cs typeface="Arial" charset="0"/>
              </a:rPr>
              <a:t>10</a:t>
            </a:r>
            <a:r>
              <a:rPr lang="it-IT" sz="2899" b="1" baseline="30000">
                <a:latin typeface="Kruti Dev 010" pitchFamily="2" charset="0"/>
                <a:cs typeface="Arial" charset="0"/>
              </a:rPr>
              <a:t>2</a:t>
            </a:r>
            <a:r>
              <a:rPr lang="it-IT" sz="2899" b="1">
                <a:latin typeface="Kruti Dev 010" pitchFamily="2" charset="0"/>
                <a:cs typeface="Arial" charset="0"/>
              </a:rPr>
              <a:t>						</a:t>
            </a:r>
            <a:r>
              <a:rPr lang="it-IT" sz="2899" b="1"/>
              <a:t> </a:t>
            </a:r>
            <a:r>
              <a:rPr lang="it-IT" sz="2100" b="1"/>
              <a:t>~</a:t>
            </a:r>
            <a:r>
              <a:rPr lang="it-IT" sz="2899" b="1">
                <a:latin typeface="Kruti Dev 010" pitchFamily="2" charset="0"/>
                <a:cs typeface="Arial" charset="0"/>
              </a:rPr>
              <a:t>10</a:t>
            </a:r>
            <a:r>
              <a:rPr lang="it-IT" sz="2899" b="1" baseline="30000">
                <a:latin typeface="Kruti Dev 010" pitchFamily="2" charset="0"/>
                <a:cs typeface="Arial" charset="0"/>
              </a:rPr>
              <a:t>10</a:t>
            </a:r>
          </a:p>
        </p:txBody>
      </p:sp>
      <p:grpSp>
        <p:nvGrpSpPr>
          <p:cNvPr id="28676" name="Group 29">
            <a:extLst>
              <a:ext uri="{FF2B5EF4-FFF2-40B4-BE49-F238E27FC236}">
                <a16:creationId xmlns:a16="http://schemas.microsoft.com/office/drawing/2014/main" id="{9426EDBB-6BEF-4B84-A3D1-8D31052E998D}"/>
              </a:ext>
            </a:extLst>
          </p:cNvPr>
          <p:cNvGrpSpPr>
            <a:grpSpLocks/>
          </p:cNvGrpSpPr>
          <p:nvPr/>
        </p:nvGrpSpPr>
        <p:grpSpPr bwMode="auto">
          <a:xfrm>
            <a:off x="814817" y="1036398"/>
            <a:ext cx="3091734" cy="1401438"/>
            <a:chOff x="1620" y="967727"/>
            <a:chExt cx="2380035" cy="1402439"/>
          </a:xfrm>
        </p:grpSpPr>
        <p:sp>
          <p:nvSpPr>
            <p:cNvPr id="4" name="Down Arrow 3">
              <a:extLst>
                <a:ext uri="{FF2B5EF4-FFF2-40B4-BE49-F238E27FC236}">
                  <a16:creationId xmlns:a16="http://schemas.microsoft.com/office/drawing/2014/main" id="{C23E609B-C30B-4168-9778-8E6217DF09E6}"/>
                </a:ext>
              </a:extLst>
            </p:cNvPr>
            <p:cNvSpPr/>
            <p:nvPr/>
          </p:nvSpPr>
          <p:spPr>
            <a:xfrm>
              <a:off x="1086564" y="1676094"/>
              <a:ext cx="151501" cy="30494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28691" name="TextBox 17">
              <a:extLst>
                <a:ext uri="{FF2B5EF4-FFF2-40B4-BE49-F238E27FC236}">
                  <a16:creationId xmlns:a16="http://schemas.microsoft.com/office/drawing/2014/main" id="{614B6487-FEEB-4AD1-BE7C-16BE73586E58}"/>
                </a:ext>
              </a:extLst>
            </p:cNvPr>
            <p:cNvSpPr txBox="1">
              <a:spLocks noChangeArrowheads="1"/>
            </p:cNvSpPr>
            <p:nvPr/>
          </p:nvSpPr>
          <p:spPr bwMode="auto">
            <a:xfrm>
              <a:off x="19455" y="967727"/>
              <a:ext cx="2362200" cy="646644"/>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IN" altLang="en-US">
                  <a:cs typeface="Arial" panose="020B0604020202020204" pitchFamily="34" charset="0"/>
                </a:rPr>
                <a:t>Right Understanding &amp; Right Feeling</a:t>
              </a:r>
            </a:p>
          </p:txBody>
        </p:sp>
        <p:sp>
          <p:nvSpPr>
            <p:cNvPr id="28692" name="TextBox 18">
              <a:extLst>
                <a:ext uri="{FF2B5EF4-FFF2-40B4-BE49-F238E27FC236}">
                  <a16:creationId xmlns:a16="http://schemas.microsoft.com/office/drawing/2014/main" id="{6F47A6F4-FE0F-498C-BA1D-096E7C25AB54}"/>
                </a:ext>
              </a:extLst>
            </p:cNvPr>
            <p:cNvSpPr txBox="1">
              <a:spLocks noChangeArrowheads="1"/>
            </p:cNvSpPr>
            <p:nvPr/>
          </p:nvSpPr>
          <p:spPr bwMode="auto">
            <a:xfrm>
              <a:off x="1620" y="2000655"/>
              <a:ext cx="2362200" cy="369511"/>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cs typeface="Arial" panose="020B0604020202020204" pitchFamily="34" charset="0"/>
                </a:rPr>
                <a:t>In Every Individual</a:t>
              </a:r>
              <a:endParaRPr lang="en-IN" altLang="en-US">
                <a:cs typeface="Arial" panose="020B0604020202020204" pitchFamily="34" charset="0"/>
              </a:endParaRPr>
            </a:p>
          </p:txBody>
        </p:sp>
      </p:grpSp>
      <p:grpSp>
        <p:nvGrpSpPr>
          <p:cNvPr id="28677" name="Group 31">
            <a:extLst>
              <a:ext uri="{FF2B5EF4-FFF2-40B4-BE49-F238E27FC236}">
                <a16:creationId xmlns:a16="http://schemas.microsoft.com/office/drawing/2014/main" id="{78285BF3-0413-4DA1-B98C-CD4A04464E21}"/>
              </a:ext>
            </a:extLst>
          </p:cNvPr>
          <p:cNvGrpSpPr>
            <a:grpSpLocks/>
          </p:cNvGrpSpPr>
          <p:nvPr/>
        </p:nvGrpSpPr>
        <p:grpSpPr bwMode="auto">
          <a:xfrm>
            <a:off x="4135098" y="1058618"/>
            <a:ext cx="2036292" cy="1379218"/>
            <a:chOff x="2610255" y="990600"/>
            <a:chExt cx="2037945" cy="1379425"/>
          </a:xfrm>
        </p:grpSpPr>
        <p:sp>
          <p:nvSpPr>
            <p:cNvPr id="10" name="Down Arrow 9">
              <a:extLst>
                <a:ext uri="{FF2B5EF4-FFF2-40B4-BE49-F238E27FC236}">
                  <a16:creationId xmlns:a16="http://schemas.microsoft.com/office/drawing/2014/main" id="{FC418678-F9BD-49DD-B412-3ACA4132DAAF}"/>
                </a:ext>
              </a:extLst>
            </p:cNvPr>
            <p:cNvSpPr/>
            <p:nvPr/>
          </p:nvSpPr>
          <p:spPr>
            <a:xfrm>
              <a:off x="3525186" y="1676344"/>
              <a:ext cx="150901" cy="304775"/>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28688" name="TextBox 19">
              <a:extLst>
                <a:ext uri="{FF2B5EF4-FFF2-40B4-BE49-F238E27FC236}">
                  <a16:creationId xmlns:a16="http://schemas.microsoft.com/office/drawing/2014/main" id="{3B6DD3A2-A049-4649-BE0E-DBDE1B45201D}"/>
                </a:ext>
              </a:extLst>
            </p:cNvPr>
            <p:cNvSpPr txBox="1">
              <a:spLocks noChangeArrowheads="1"/>
            </p:cNvSpPr>
            <p:nvPr/>
          </p:nvSpPr>
          <p:spPr bwMode="auto">
            <a:xfrm>
              <a:off x="2647545" y="990600"/>
              <a:ext cx="2000655" cy="646331"/>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cs typeface="Arial" panose="020B0604020202020204" pitchFamily="34" charset="0"/>
                </a:rPr>
                <a:t>Prosperity</a:t>
              </a:r>
            </a:p>
            <a:p>
              <a:pPr eaLnBrk="1" hangingPunct="1"/>
              <a:endParaRPr lang="en-IN" altLang="en-US">
                <a:cs typeface="Arial" panose="020B0604020202020204" pitchFamily="34" charset="0"/>
              </a:endParaRPr>
            </a:p>
          </p:txBody>
        </p:sp>
        <p:sp>
          <p:nvSpPr>
            <p:cNvPr id="28689" name="TextBox 20">
              <a:extLst>
                <a:ext uri="{FF2B5EF4-FFF2-40B4-BE49-F238E27FC236}">
                  <a16:creationId xmlns:a16="http://schemas.microsoft.com/office/drawing/2014/main" id="{870FCD5C-5978-479D-A2E5-15DD59491B28}"/>
                </a:ext>
              </a:extLst>
            </p:cNvPr>
            <p:cNvSpPr txBox="1">
              <a:spLocks noChangeArrowheads="1"/>
            </p:cNvSpPr>
            <p:nvPr/>
          </p:nvSpPr>
          <p:spPr bwMode="auto">
            <a:xfrm>
              <a:off x="2610255" y="2000655"/>
              <a:ext cx="2000655" cy="369370"/>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cs typeface="Arial" panose="020B0604020202020204" pitchFamily="34" charset="0"/>
                </a:rPr>
                <a:t>In Every Family</a:t>
              </a:r>
              <a:endParaRPr lang="en-IN" altLang="en-US">
                <a:cs typeface="Arial" panose="020B0604020202020204" pitchFamily="34" charset="0"/>
              </a:endParaRPr>
            </a:p>
          </p:txBody>
        </p:sp>
      </p:grpSp>
      <p:grpSp>
        <p:nvGrpSpPr>
          <p:cNvPr id="28678" name="Group 33">
            <a:extLst>
              <a:ext uri="{FF2B5EF4-FFF2-40B4-BE49-F238E27FC236}">
                <a16:creationId xmlns:a16="http://schemas.microsoft.com/office/drawing/2014/main" id="{CD591D52-B35C-4921-8A31-68A2E6DB52B8}"/>
              </a:ext>
            </a:extLst>
          </p:cNvPr>
          <p:cNvGrpSpPr>
            <a:grpSpLocks/>
          </p:cNvGrpSpPr>
          <p:nvPr/>
        </p:nvGrpSpPr>
        <p:grpSpPr bwMode="auto">
          <a:xfrm>
            <a:off x="6638007" y="1058618"/>
            <a:ext cx="2199766" cy="1379218"/>
            <a:chOff x="4935165" y="990600"/>
            <a:chExt cx="1999035" cy="1379387"/>
          </a:xfrm>
        </p:grpSpPr>
        <p:sp>
          <p:nvSpPr>
            <p:cNvPr id="11" name="Down Arrow 10">
              <a:extLst>
                <a:ext uri="{FF2B5EF4-FFF2-40B4-BE49-F238E27FC236}">
                  <a16:creationId xmlns:a16="http://schemas.microsoft.com/office/drawing/2014/main" id="{CE555DC8-00EB-442F-9140-56906DAE0F03}"/>
                </a:ext>
              </a:extLst>
            </p:cNvPr>
            <p:cNvSpPr/>
            <p:nvPr/>
          </p:nvSpPr>
          <p:spPr>
            <a:xfrm>
              <a:off x="5866894" y="1676325"/>
              <a:ext cx="152884" cy="30476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28685" name="TextBox 21">
              <a:extLst>
                <a:ext uri="{FF2B5EF4-FFF2-40B4-BE49-F238E27FC236}">
                  <a16:creationId xmlns:a16="http://schemas.microsoft.com/office/drawing/2014/main" id="{BA63B805-B260-493E-8985-614355C8B31D}"/>
                </a:ext>
              </a:extLst>
            </p:cNvPr>
            <p:cNvSpPr txBox="1">
              <a:spLocks noChangeArrowheads="1"/>
            </p:cNvSpPr>
            <p:nvPr/>
          </p:nvSpPr>
          <p:spPr bwMode="auto">
            <a:xfrm>
              <a:off x="4953000" y="990600"/>
              <a:ext cx="1981200" cy="646111"/>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cs typeface="Arial" panose="020B0604020202020204" pitchFamily="34" charset="0"/>
                </a:rPr>
                <a:t>Fearlessness</a:t>
              </a:r>
            </a:p>
            <a:p>
              <a:pPr eaLnBrk="1" hangingPunct="1"/>
              <a:r>
                <a:rPr lang="en-GB" altLang="en-US">
                  <a:cs typeface="Arial" panose="020B0604020202020204" pitchFamily="34" charset="0"/>
                </a:rPr>
                <a:t>(Trust)</a:t>
              </a:r>
              <a:endParaRPr lang="en-IN" altLang="en-US">
                <a:cs typeface="Arial" panose="020B0604020202020204" pitchFamily="34" charset="0"/>
              </a:endParaRPr>
            </a:p>
          </p:txBody>
        </p:sp>
        <p:sp>
          <p:nvSpPr>
            <p:cNvPr id="28686" name="TextBox 22">
              <a:extLst>
                <a:ext uri="{FF2B5EF4-FFF2-40B4-BE49-F238E27FC236}">
                  <a16:creationId xmlns:a16="http://schemas.microsoft.com/office/drawing/2014/main" id="{4292A19E-F269-4DCE-A61E-AD4896B58479}"/>
                </a:ext>
              </a:extLst>
            </p:cNvPr>
            <p:cNvSpPr txBox="1">
              <a:spLocks noChangeArrowheads="1"/>
            </p:cNvSpPr>
            <p:nvPr/>
          </p:nvSpPr>
          <p:spPr bwMode="auto">
            <a:xfrm>
              <a:off x="4935165" y="2000655"/>
              <a:ext cx="1981200" cy="369332"/>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cs typeface="Arial" panose="020B0604020202020204" pitchFamily="34" charset="0"/>
                </a:rPr>
                <a:t>In Society</a:t>
              </a:r>
              <a:endParaRPr lang="en-IN" altLang="en-US">
                <a:cs typeface="Arial" panose="020B0604020202020204" pitchFamily="34" charset="0"/>
              </a:endParaRPr>
            </a:p>
          </p:txBody>
        </p:sp>
      </p:grpSp>
      <p:sp>
        <p:nvSpPr>
          <p:cNvPr id="28679" name="Rectangle 19">
            <a:extLst>
              <a:ext uri="{FF2B5EF4-FFF2-40B4-BE49-F238E27FC236}">
                <a16:creationId xmlns:a16="http://schemas.microsoft.com/office/drawing/2014/main" id="{43E3FC89-AFFB-4DDC-B635-76F16EDC264F}"/>
              </a:ext>
            </a:extLst>
          </p:cNvPr>
          <p:cNvSpPr>
            <a:spLocks noChangeArrowheads="1"/>
          </p:cNvSpPr>
          <p:nvPr/>
        </p:nvSpPr>
        <p:spPr bwMode="auto">
          <a:xfrm>
            <a:off x="2765403" y="1676012"/>
            <a:ext cx="1309384" cy="387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785" tIns="54393" rIns="108785" bIns="54393">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IN" altLang="en-US">
                <a:cs typeface="Arial" panose="020B0604020202020204" pitchFamily="34" charset="0"/>
              </a:rPr>
              <a:t>Happiness</a:t>
            </a:r>
            <a:endParaRPr lang="en-US" altLang="en-US"/>
          </a:p>
        </p:txBody>
      </p:sp>
      <p:grpSp>
        <p:nvGrpSpPr>
          <p:cNvPr id="28680" name="Group 34">
            <a:extLst>
              <a:ext uri="{FF2B5EF4-FFF2-40B4-BE49-F238E27FC236}">
                <a16:creationId xmlns:a16="http://schemas.microsoft.com/office/drawing/2014/main" id="{CDE9C83A-A99D-4ACE-9F8C-0DF81FC909C1}"/>
              </a:ext>
            </a:extLst>
          </p:cNvPr>
          <p:cNvGrpSpPr>
            <a:grpSpLocks/>
          </p:cNvGrpSpPr>
          <p:nvPr/>
        </p:nvGrpSpPr>
        <p:grpSpPr bwMode="auto">
          <a:xfrm>
            <a:off x="9218684" y="1060204"/>
            <a:ext cx="2361653" cy="1379219"/>
            <a:chOff x="7123890" y="990600"/>
            <a:chExt cx="1981200" cy="1379425"/>
          </a:xfrm>
        </p:grpSpPr>
        <p:sp>
          <p:nvSpPr>
            <p:cNvPr id="22" name="Down Arrow 11">
              <a:extLst>
                <a:ext uri="{FF2B5EF4-FFF2-40B4-BE49-F238E27FC236}">
                  <a16:creationId xmlns:a16="http://schemas.microsoft.com/office/drawing/2014/main" id="{DFD21713-DDCF-47EF-9AE3-F146C75655B0}"/>
                </a:ext>
              </a:extLst>
            </p:cNvPr>
            <p:cNvSpPr/>
            <p:nvPr/>
          </p:nvSpPr>
          <p:spPr>
            <a:xfrm>
              <a:off x="8019957" y="1676344"/>
              <a:ext cx="153117" cy="304775"/>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28682" name="TextBox 23">
              <a:extLst>
                <a:ext uri="{FF2B5EF4-FFF2-40B4-BE49-F238E27FC236}">
                  <a16:creationId xmlns:a16="http://schemas.microsoft.com/office/drawing/2014/main" id="{AE21DC10-6B2B-4719-98C7-F67F9F8DB045}"/>
                </a:ext>
              </a:extLst>
            </p:cNvPr>
            <p:cNvSpPr txBox="1">
              <a:spLocks noChangeArrowheads="1"/>
            </p:cNvSpPr>
            <p:nvPr/>
          </p:nvSpPr>
          <p:spPr bwMode="auto">
            <a:xfrm>
              <a:off x="7123890" y="990600"/>
              <a:ext cx="1981200" cy="661788"/>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Symbol" panose="05050102010706020507" pitchFamily="18" charset="2"/>
                <a:buNone/>
              </a:pPr>
              <a:r>
                <a:rPr lang="en-GB" altLang="en-US">
                  <a:cs typeface="Arial" panose="020B0604020202020204" pitchFamily="34" charset="0"/>
                </a:rPr>
                <a:t>Co-Existence</a:t>
              </a:r>
            </a:p>
            <a:p>
              <a:pPr eaLnBrk="1" hangingPunct="1"/>
              <a:r>
                <a:rPr lang="en-GB" altLang="en-US" sz="1900"/>
                <a:t>(mutual fulfilment)</a:t>
              </a:r>
              <a:r>
                <a:rPr lang="en-GB" altLang="en-US">
                  <a:cs typeface="Arial" panose="020B0604020202020204" pitchFamily="34" charset="0"/>
                </a:rPr>
                <a:t> </a:t>
              </a:r>
              <a:endParaRPr lang="en-GB" altLang="en-US" sz="1900"/>
            </a:p>
          </p:txBody>
        </p:sp>
        <p:sp>
          <p:nvSpPr>
            <p:cNvPr id="28683" name="TextBox 24">
              <a:extLst>
                <a:ext uri="{FF2B5EF4-FFF2-40B4-BE49-F238E27FC236}">
                  <a16:creationId xmlns:a16="http://schemas.microsoft.com/office/drawing/2014/main" id="{C2AFF728-57C3-4C11-95D9-56B1DC246042}"/>
                </a:ext>
              </a:extLst>
            </p:cNvPr>
            <p:cNvSpPr txBox="1">
              <a:spLocks noChangeArrowheads="1"/>
            </p:cNvSpPr>
            <p:nvPr/>
          </p:nvSpPr>
          <p:spPr bwMode="auto">
            <a:xfrm>
              <a:off x="7123890" y="2000655"/>
              <a:ext cx="1981200" cy="369370"/>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Symbol" panose="05050102010706020507" pitchFamily="18" charset="2"/>
                <a:buNone/>
              </a:pPr>
              <a:r>
                <a:rPr lang="en-GB" altLang="en-US">
                  <a:cs typeface="Arial" panose="020B0604020202020204" pitchFamily="34" charset="0"/>
                </a:rPr>
                <a:t>In Nature/ Existence</a:t>
              </a:r>
            </a:p>
          </p:txBody>
        </p:sp>
      </p:gr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81DEC385-405F-48C5-809F-27645904EB3A}"/>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785" tIns="54393" rIns="108785" bIns="54393" numCol="1" anchor="t" anchorCtr="0" compatLnSpc="1">
            <a:prstTxWarp prst="textNoShape">
              <a:avLst/>
            </a:prstTxWarp>
          </a:bodyPr>
          <a:lstStyle/>
          <a:p>
            <a:r>
              <a:rPr lang="en-US" altLang="en-US"/>
              <a:t>Paving the Way towards a Humanistic Tradition</a:t>
            </a:r>
          </a:p>
        </p:txBody>
      </p:sp>
      <p:sp>
        <p:nvSpPr>
          <p:cNvPr id="29699" name="Text Placeholder 2">
            <a:extLst>
              <a:ext uri="{FF2B5EF4-FFF2-40B4-BE49-F238E27FC236}">
                <a16:creationId xmlns:a16="http://schemas.microsoft.com/office/drawing/2014/main" id="{B4750C55-F5D1-4625-9846-B216B93539A8}"/>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785" tIns="54393" rIns="108785" bIns="54393" numCol="1" anchor="t" anchorCtr="0" compatLnSpc="1">
            <a:prstTxWarp prst="textNoShape">
              <a:avLst/>
            </a:prstTxWarp>
            <a:normAutofit/>
          </a:bodyPr>
          <a:lstStyle/>
          <a:p>
            <a:pPr defTabSz="1087221"/>
            <a:r>
              <a:rPr altLang="en-US"/>
              <a:t>The primary step to move towards the holistic way of life is to develop the right understanding among the human beings, commitment to live accordingly and then to develop the requisite skills and knowledge systems to implement the right understanding in real life. Thus, it calls for a change in the education system towards humanistic education. The right understanding provides us with the vision of such a humanistic education.</a:t>
            </a:r>
          </a:p>
          <a:p>
            <a:pPr defTabSz="1087221"/>
            <a:r>
              <a:rPr lang="en-IN" altLang="en-US"/>
              <a:t>The humanistic tradition can be visualised in terms of the following four aspects of a humane society-</a:t>
            </a:r>
            <a:endParaRPr altLang="en-US"/>
          </a:p>
          <a:p>
            <a:pPr lvl="1" defTabSz="1087221"/>
            <a:r>
              <a:rPr altLang="en-US"/>
              <a:t>Humanistic Education</a:t>
            </a:r>
          </a:p>
          <a:p>
            <a:pPr lvl="1" defTabSz="1087221"/>
            <a:r>
              <a:rPr altLang="en-US"/>
              <a:t>Human Conduct</a:t>
            </a:r>
          </a:p>
          <a:p>
            <a:pPr lvl="1" defTabSz="1087221"/>
            <a:r>
              <a:rPr altLang="en-US"/>
              <a:t>Human Constitution</a:t>
            </a:r>
          </a:p>
          <a:p>
            <a:pPr lvl="1" defTabSz="1087221"/>
            <a:r>
              <a:rPr altLang="en-US"/>
              <a:t>Universal Human Order</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Diagram 3">
            <a:extLst>
              <a:ext uri="{FF2B5EF4-FFF2-40B4-BE49-F238E27FC236}">
                <a16:creationId xmlns:a16="http://schemas.microsoft.com/office/drawing/2014/main" id="{9444E2B2-64C0-4917-A749-457BE051A77F}"/>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372" y="431700"/>
            <a:ext cx="12189178" cy="6132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itle 1">
            <a:extLst>
              <a:ext uri="{FF2B5EF4-FFF2-40B4-BE49-F238E27FC236}">
                <a16:creationId xmlns:a16="http://schemas.microsoft.com/office/drawing/2014/main" id="{210D7F65-31B3-4FFE-98B0-CB3125A5D869}"/>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785" tIns="54393" rIns="108785" bIns="54393" numCol="1" anchor="t" anchorCtr="0" compatLnSpc="1">
            <a:prstTxWarp prst="textNoShape">
              <a:avLst/>
            </a:prstTxWarp>
          </a:bodyPr>
          <a:lstStyle/>
          <a:p>
            <a:r>
              <a:rPr lang="en-US" altLang="en-US"/>
              <a:t>Human Tradition</a:t>
            </a:r>
            <a:r>
              <a:rPr lang="en-US" altLang="en-US" sz="1900"/>
              <a:t> (in which Human Goal is fulfilled generation to generation)</a:t>
            </a:r>
            <a:endParaRPr lang="en-GB" altLang="en-US"/>
          </a:p>
        </p:txBody>
      </p:sp>
      <p:sp>
        <p:nvSpPr>
          <p:cNvPr id="2" name="Text Placeholder 1">
            <a:extLst>
              <a:ext uri="{FF2B5EF4-FFF2-40B4-BE49-F238E27FC236}">
                <a16:creationId xmlns:a16="http://schemas.microsoft.com/office/drawing/2014/main" id="{4512F21E-60B9-4E98-BBA9-D138FD5AB3D6}"/>
              </a:ext>
            </a:extLst>
          </p:cNvPr>
          <p:cNvSpPr>
            <a:spLocks noGrp="1"/>
          </p:cNvSpPr>
          <p:nvPr>
            <p:ph type="body" sz="quarter" idx="13"/>
          </p:nvPr>
        </p:nvSpPr>
        <p:spPr/>
        <p:txBody>
          <a:bodyPr/>
          <a:lstStyle/>
          <a:p>
            <a:endParaRPr lang="en-IN"/>
          </a:p>
        </p:txBody>
      </p:sp>
      <p:sp>
        <p:nvSpPr>
          <p:cNvPr id="30724" name="Rectangle 5">
            <a:extLst>
              <a:ext uri="{FF2B5EF4-FFF2-40B4-BE49-F238E27FC236}">
                <a16:creationId xmlns:a16="http://schemas.microsoft.com/office/drawing/2014/main" id="{EE26D80A-739A-4787-BAD0-0F1EF4474D63}"/>
              </a:ext>
            </a:extLst>
          </p:cNvPr>
          <p:cNvSpPr>
            <a:spLocks noChangeArrowheads="1"/>
          </p:cNvSpPr>
          <p:nvPr/>
        </p:nvSpPr>
        <p:spPr bwMode="auto">
          <a:xfrm>
            <a:off x="103781" y="3504389"/>
            <a:ext cx="1950586" cy="1771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785" tIns="54393" rIns="108785" bIns="54393">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1E00AA"/>
                </a:solidFill>
              </a:rPr>
              <a:t>Nature of </a:t>
            </a:r>
          </a:p>
          <a:p>
            <a:pPr eaLnBrk="1" hangingPunct="1"/>
            <a:r>
              <a:rPr lang="en-US" altLang="en-US">
                <a:solidFill>
                  <a:srgbClr val="1E00AA"/>
                </a:solidFill>
              </a:rPr>
              <a:t>society </a:t>
            </a:r>
          </a:p>
          <a:p>
            <a:pPr eaLnBrk="1" hangingPunct="1"/>
            <a:r>
              <a:rPr lang="en-US" altLang="en-US">
                <a:solidFill>
                  <a:srgbClr val="1E00AA"/>
                </a:solidFill>
              </a:rPr>
              <a:t>of people living </a:t>
            </a:r>
          </a:p>
          <a:p>
            <a:pPr eaLnBrk="1" hangingPunct="1"/>
            <a:r>
              <a:rPr lang="en-US" altLang="en-US">
                <a:solidFill>
                  <a:srgbClr val="1E00AA"/>
                </a:solidFill>
              </a:rPr>
              <a:t>together in a </a:t>
            </a:r>
          </a:p>
          <a:p>
            <a:pPr eaLnBrk="1" hangingPunct="1"/>
            <a:r>
              <a:rPr lang="en-US" altLang="en-US">
                <a:solidFill>
                  <a:srgbClr val="1E00AA"/>
                </a:solidFill>
              </a:rPr>
              <a:t>relationship of</a:t>
            </a:r>
          </a:p>
          <a:p>
            <a:pPr eaLnBrk="1" hangingPunct="1"/>
            <a:r>
              <a:rPr lang="en-US" altLang="en-US">
                <a:solidFill>
                  <a:srgbClr val="1E00AA"/>
                </a:solidFill>
              </a:rPr>
              <a:t>mutual fulfillment</a:t>
            </a:r>
          </a:p>
        </p:txBody>
      </p:sp>
      <p:sp>
        <p:nvSpPr>
          <p:cNvPr id="30725" name="Rectangle 7">
            <a:extLst>
              <a:ext uri="{FF2B5EF4-FFF2-40B4-BE49-F238E27FC236}">
                <a16:creationId xmlns:a16="http://schemas.microsoft.com/office/drawing/2014/main" id="{1D9E2903-FEE1-4CD5-91E0-7E47E12EBBF6}"/>
              </a:ext>
            </a:extLst>
          </p:cNvPr>
          <p:cNvSpPr>
            <a:spLocks noChangeArrowheads="1"/>
          </p:cNvSpPr>
          <p:nvPr/>
        </p:nvSpPr>
        <p:spPr bwMode="auto">
          <a:xfrm>
            <a:off x="6993524" y="5629559"/>
            <a:ext cx="2360066" cy="939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785" tIns="54393" rIns="108785" bIns="54393">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1E00AA"/>
                </a:solidFill>
              </a:rPr>
              <a:t>The society in which </a:t>
            </a:r>
          </a:p>
          <a:p>
            <a:pPr eaLnBrk="1" hangingPunct="1"/>
            <a:r>
              <a:rPr lang="en-US" altLang="en-US">
                <a:solidFill>
                  <a:srgbClr val="1E00AA"/>
                </a:solidFill>
              </a:rPr>
              <a:t>Human Goal</a:t>
            </a:r>
          </a:p>
          <a:p>
            <a:pPr eaLnBrk="1" hangingPunct="1"/>
            <a:r>
              <a:rPr lang="en-US" altLang="en-US">
                <a:solidFill>
                  <a:srgbClr val="1E00AA"/>
                </a:solidFill>
              </a:rPr>
              <a:t>is realised</a:t>
            </a:r>
          </a:p>
        </p:txBody>
      </p:sp>
      <p:sp>
        <p:nvSpPr>
          <p:cNvPr id="30726" name="Rectangle 9">
            <a:extLst>
              <a:ext uri="{FF2B5EF4-FFF2-40B4-BE49-F238E27FC236}">
                <a16:creationId xmlns:a16="http://schemas.microsoft.com/office/drawing/2014/main" id="{E1A21739-4B67-4B0A-9153-4E1A53BD8E9D}"/>
              </a:ext>
            </a:extLst>
          </p:cNvPr>
          <p:cNvSpPr>
            <a:spLocks noChangeArrowheads="1"/>
          </p:cNvSpPr>
          <p:nvPr/>
        </p:nvSpPr>
        <p:spPr bwMode="auto">
          <a:xfrm>
            <a:off x="8837772" y="1599829"/>
            <a:ext cx="2245792" cy="232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785" tIns="54393" rIns="108785" bIns="54393">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solidFill>
                  <a:srgbClr val="1E00AA"/>
                </a:solidFill>
              </a:rPr>
              <a:t>Education that</a:t>
            </a:r>
          </a:p>
          <a:p>
            <a:pPr eaLnBrk="1" hangingPunct="1"/>
            <a:r>
              <a:rPr lang="en-GB" altLang="en-US">
                <a:solidFill>
                  <a:srgbClr val="1E00AA"/>
                </a:solidFill>
              </a:rPr>
              <a:t>ensures the</a:t>
            </a:r>
          </a:p>
          <a:p>
            <a:pPr eaLnBrk="1" hangingPunct="1"/>
            <a:r>
              <a:rPr lang="en-GB" altLang="en-US">
                <a:solidFill>
                  <a:srgbClr val="1E00AA"/>
                </a:solidFill>
              </a:rPr>
              <a:t>development of the </a:t>
            </a:r>
          </a:p>
          <a:p>
            <a:pPr eaLnBrk="1" hangingPunct="1"/>
            <a:r>
              <a:rPr lang="en-GB" altLang="en-US">
                <a:solidFill>
                  <a:srgbClr val="1E00AA"/>
                </a:solidFill>
              </a:rPr>
              <a:t>competence to live </a:t>
            </a:r>
          </a:p>
          <a:p>
            <a:pPr eaLnBrk="1" hangingPunct="1"/>
            <a:r>
              <a:rPr lang="en-GB" altLang="en-US">
                <a:solidFill>
                  <a:srgbClr val="1E00AA"/>
                </a:solidFill>
              </a:rPr>
              <a:t>	with</a:t>
            </a:r>
          </a:p>
          <a:p>
            <a:pPr eaLnBrk="1" hangingPunct="1"/>
            <a:r>
              <a:rPr lang="en-GB" altLang="en-US">
                <a:solidFill>
                  <a:srgbClr val="1E00AA"/>
                </a:solidFill>
              </a:rPr>
              <a:t>	Definite</a:t>
            </a:r>
          </a:p>
          <a:p>
            <a:pPr eaLnBrk="1" hangingPunct="1"/>
            <a:r>
              <a:rPr lang="en-GB" altLang="en-US">
                <a:solidFill>
                  <a:srgbClr val="1E00AA"/>
                </a:solidFill>
              </a:rPr>
              <a:t>	Human</a:t>
            </a:r>
          </a:p>
          <a:p>
            <a:pPr eaLnBrk="1" hangingPunct="1"/>
            <a:r>
              <a:rPr lang="en-GB" altLang="en-US">
                <a:solidFill>
                  <a:srgbClr val="1E00AA"/>
                </a:solidFill>
              </a:rPr>
              <a:t>	Conduct</a:t>
            </a:r>
            <a:endParaRPr lang="en-US" altLang="en-US">
              <a:solidFill>
                <a:srgbClr val="1E00AA"/>
              </a:solidFill>
            </a:endParaRPr>
          </a:p>
        </p:txBody>
      </p:sp>
      <p:sp>
        <p:nvSpPr>
          <p:cNvPr id="30727" name="Rectangle 10">
            <a:extLst>
              <a:ext uri="{FF2B5EF4-FFF2-40B4-BE49-F238E27FC236}">
                <a16:creationId xmlns:a16="http://schemas.microsoft.com/office/drawing/2014/main" id="{5095CA45-DEA1-4789-810D-3A0686F91EC8}"/>
              </a:ext>
            </a:extLst>
          </p:cNvPr>
          <p:cNvSpPr>
            <a:spLocks noChangeArrowheads="1"/>
          </p:cNvSpPr>
          <p:nvPr/>
        </p:nvSpPr>
        <p:spPr bwMode="auto">
          <a:xfrm>
            <a:off x="2033734" y="552323"/>
            <a:ext cx="2412442" cy="1217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785" tIns="54393" rIns="108785" bIns="54393">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solidFill>
                  <a:srgbClr val="1E00AA"/>
                </a:solidFill>
              </a:rPr>
              <a:t>Conduct that ensures</a:t>
            </a:r>
          </a:p>
          <a:p>
            <a:pPr eaLnBrk="1" hangingPunct="1"/>
            <a:r>
              <a:rPr lang="en-GB" altLang="en-US">
                <a:solidFill>
                  <a:srgbClr val="1E00AA"/>
                </a:solidFill>
              </a:rPr>
              <a:t>continuity of  mutual </a:t>
            </a:r>
          </a:p>
          <a:p>
            <a:pPr eaLnBrk="1" hangingPunct="1"/>
            <a:r>
              <a:rPr lang="en-GB" altLang="en-US">
                <a:solidFill>
                  <a:srgbClr val="1E00AA"/>
                </a:solidFill>
              </a:rPr>
              <a:t>happiness &amp;</a:t>
            </a:r>
          </a:p>
          <a:p>
            <a:pPr eaLnBrk="1" hangingPunct="1"/>
            <a:r>
              <a:rPr lang="en-GB" altLang="en-US">
                <a:solidFill>
                  <a:srgbClr val="1E00AA"/>
                </a:solidFill>
              </a:rPr>
              <a:t>prosperity</a:t>
            </a:r>
          </a:p>
        </p:txBody>
      </p:sp>
      <p:sp>
        <p:nvSpPr>
          <p:cNvPr id="13" name="Left Arrow 12">
            <a:extLst>
              <a:ext uri="{FF2B5EF4-FFF2-40B4-BE49-F238E27FC236}">
                <a16:creationId xmlns:a16="http://schemas.microsoft.com/office/drawing/2014/main" id="{723C9ECE-C32A-4E29-B2FB-461D37C70622}"/>
              </a:ext>
            </a:extLst>
          </p:cNvPr>
          <p:cNvSpPr/>
          <p:nvPr/>
        </p:nvSpPr>
        <p:spPr>
          <a:xfrm>
            <a:off x="9751961" y="3810705"/>
            <a:ext cx="2133106" cy="53327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108785" tIns="54393" rIns="108785" bIns="54393" anchor="ctr"/>
          <a:lstStyle/>
          <a:p>
            <a:pPr algn="ctr">
              <a:defRPr/>
            </a:pPr>
            <a:r>
              <a:rPr lang="en-US" b="1" dirty="0">
                <a:latin typeface="Arial" pitchFamily="34" charset="0"/>
                <a:cs typeface="Arial" pitchFamily="34" charset="0"/>
              </a:rPr>
              <a:t>Entry Point</a:t>
            </a:r>
          </a:p>
        </p:txBody>
      </p:sp>
      <p:pic>
        <p:nvPicPr>
          <p:cNvPr id="11" name="Picture 8">
            <a:extLst>
              <a:ext uri="{FF2B5EF4-FFF2-40B4-BE49-F238E27FC236}">
                <a16:creationId xmlns:a16="http://schemas.microsoft.com/office/drawing/2014/main" id="{F24C36B1-44B5-4D57-906D-D698ACCA45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10900" y="5268913"/>
            <a:ext cx="1166813"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ED04F51B-B2B4-4D53-B2AD-20BDE8842BCE}"/>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785" tIns="54393" rIns="108785" bIns="54393" numCol="1" anchor="t" anchorCtr="0" compatLnSpc="1">
            <a:prstTxWarp prst="textNoShape">
              <a:avLst/>
            </a:prstTxWarp>
          </a:bodyPr>
          <a:lstStyle/>
          <a:p>
            <a:r>
              <a:rPr lang="en-US" altLang="en-US">
                <a:cs typeface="Arial" panose="020B0604020202020204" pitchFamily="34" charset="0"/>
              </a:rPr>
              <a:t>Human education, constitution…</a:t>
            </a:r>
            <a:endParaRPr lang="en-US" altLang="en-US"/>
          </a:p>
        </p:txBody>
      </p:sp>
      <p:sp>
        <p:nvSpPr>
          <p:cNvPr id="18435" name="Text Placeholder 2">
            <a:extLst>
              <a:ext uri="{FF2B5EF4-FFF2-40B4-BE49-F238E27FC236}">
                <a16:creationId xmlns:a16="http://schemas.microsoft.com/office/drawing/2014/main" id="{321C8198-D368-42E2-8C77-DA92FEB38609}"/>
              </a:ext>
            </a:extLst>
          </p:cNvPr>
          <p:cNvSpPr>
            <a:spLocks noGrp="1"/>
          </p:cNvSpPr>
          <p:nvPr>
            <p:ph type="body" sz="quarter" idx="13"/>
          </p:nvPr>
        </p:nvSpPr>
        <p:spPr bwMode="auto">
          <a:ln>
            <a:miter lim="800000"/>
            <a:headEnd/>
            <a:tailEnd/>
          </a:ln>
        </p:spPr>
        <p:txBody>
          <a:bodyPr vert="horz" wrap="square" lIns="108785" tIns="54393" rIns="108785" bIns="54393" numCol="1" anchor="t" anchorCtr="0" compatLnSpc="1">
            <a:prstTxWarp prst="textNoShape">
              <a:avLst/>
            </a:prstTxWarp>
            <a:normAutofit lnSpcReduction="10000"/>
          </a:bodyPr>
          <a:lstStyle/>
          <a:p>
            <a:pPr marL="271983" indent="-271983">
              <a:buNone/>
              <a:defRPr/>
            </a:pPr>
            <a:r>
              <a:rPr altLang="en-US">
                <a:latin typeface="Arial" charset="0"/>
                <a:cs typeface="Arial" charset="0"/>
              </a:rPr>
              <a:t>We have already defined these in module 1-4; however, we are recalling the </a:t>
            </a:r>
            <a:r>
              <a:rPr altLang="en-US" err="1">
                <a:latin typeface="Arial" charset="0"/>
                <a:cs typeface="Arial" charset="0"/>
              </a:rPr>
              <a:t>essense</a:t>
            </a:r>
            <a:r>
              <a:rPr altLang="en-US">
                <a:latin typeface="Arial" charset="0"/>
                <a:cs typeface="Arial" charset="0"/>
              </a:rPr>
              <a:t> of these for ready reference:</a:t>
            </a:r>
          </a:p>
          <a:p>
            <a:pPr marL="271983" indent="-271983">
              <a:buNone/>
              <a:defRPr/>
            </a:pPr>
            <a:endParaRPr altLang="en-US">
              <a:latin typeface="Arial" charset="0"/>
              <a:cs typeface="Arial" charset="0"/>
            </a:endParaRPr>
          </a:p>
          <a:p>
            <a:pPr marL="271983" indent="-271983">
              <a:buNone/>
              <a:defRPr/>
            </a:pPr>
            <a:r>
              <a:rPr altLang="en-US">
                <a:latin typeface="Arial" charset="0"/>
                <a:cs typeface="Arial" charset="0"/>
              </a:rPr>
              <a:t>Human education- </a:t>
            </a:r>
            <a:r>
              <a:rPr lang="en-GB" altLang="en-US"/>
              <a:t>Education that ensures the development of the competence to live with Definite Human Conduct through right understanding and right feelings.</a:t>
            </a:r>
            <a:endParaRPr altLang="en-US"/>
          </a:p>
          <a:p>
            <a:pPr marL="271983" indent="-271983">
              <a:buNone/>
              <a:defRPr/>
            </a:pPr>
            <a:endParaRPr altLang="en-US">
              <a:latin typeface="Arial" charset="0"/>
              <a:cs typeface="Arial" charset="0"/>
            </a:endParaRPr>
          </a:p>
          <a:p>
            <a:pPr marL="271983" indent="-271983">
              <a:buNone/>
              <a:defRPr/>
            </a:pPr>
            <a:r>
              <a:rPr altLang="en-US">
                <a:latin typeface="Arial" charset="0"/>
                <a:cs typeface="Arial" charset="0"/>
              </a:rPr>
              <a:t>Human conduct- </a:t>
            </a:r>
            <a:r>
              <a:rPr lang="en-GB" altLang="en-US"/>
              <a:t>Conduct that ensures continuity of  mutual happiness &amp; prosperity </a:t>
            </a:r>
            <a:r>
              <a:rPr altLang="en-US"/>
              <a:t>through living with right understanding ad right feelings.</a:t>
            </a:r>
          </a:p>
          <a:p>
            <a:pPr marL="271983" indent="-271983">
              <a:buNone/>
              <a:defRPr/>
            </a:pPr>
            <a:endParaRPr lang="en-GB" altLang="en-US"/>
          </a:p>
          <a:p>
            <a:pPr marL="271983" indent="-271983">
              <a:buNone/>
              <a:defRPr/>
            </a:pPr>
            <a:r>
              <a:rPr altLang="en-US">
                <a:latin typeface="Arial" charset="0"/>
                <a:cs typeface="Arial" charset="0"/>
              </a:rPr>
              <a:t>Human constitution- </a:t>
            </a:r>
            <a:r>
              <a:rPr altLang="en-US"/>
              <a:t>Nature of society of people living together with </a:t>
            </a:r>
            <a:r>
              <a:rPr altLang="en-US">
                <a:latin typeface="Arial" charset="0"/>
                <a:cs typeface="Arial" charset="0"/>
              </a:rPr>
              <a:t>human conduct i.e. </a:t>
            </a:r>
            <a:r>
              <a:rPr altLang="en-US"/>
              <a:t>in a relationship of mutual fulfillment</a:t>
            </a:r>
          </a:p>
          <a:p>
            <a:pPr marL="271983" indent="-271983">
              <a:buNone/>
              <a:defRPr/>
            </a:pPr>
            <a:endParaRPr altLang="en-US">
              <a:latin typeface="Arial" charset="0"/>
              <a:cs typeface="Arial" charset="0"/>
            </a:endParaRPr>
          </a:p>
          <a:p>
            <a:pPr marL="271983" indent="-271983">
              <a:buNone/>
              <a:defRPr/>
            </a:pPr>
            <a:r>
              <a:rPr altLang="en-US">
                <a:latin typeface="Arial" charset="0"/>
                <a:cs typeface="Arial" charset="0"/>
              </a:rPr>
              <a:t>Universal human order-</a:t>
            </a:r>
            <a:r>
              <a:rPr altLang="en-US"/>
              <a:t>The society in which Human Goal is </a:t>
            </a:r>
            <a:r>
              <a:rPr altLang="en-US" err="1"/>
              <a:t>realised</a:t>
            </a:r>
            <a:r>
              <a:rPr altLang="en-US"/>
              <a:t> through different dimension of human systems</a:t>
            </a:r>
          </a:p>
          <a:p>
            <a:pPr marL="271983" indent="-271983">
              <a:buNone/>
              <a:defRPr/>
            </a:pPr>
            <a:endParaRPr altLang="en-US">
              <a:latin typeface="Arial" charset="0"/>
              <a:cs typeface="Arial" charset="0"/>
            </a:endParaRPr>
          </a:p>
          <a:p>
            <a:pPr marL="271983" indent="-271983">
              <a:buNone/>
              <a:defRPr/>
            </a:pPr>
            <a:r>
              <a:rPr altLang="en-US">
                <a:latin typeface="Arial" charset="0"/>
                <a:cs typeface="Arial" charset="0"/>
              </a:rPr>
              <a:t>Humanistic tradition- Continuity of humane society generation after generation- in a self-sustaining manner.</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50A52700-7699-48A2-851F-E995834E74F3}"/>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785" tIns="54393" rIns="108785" bIns="54393" numCol="1" anchor="t" anchorCtr="0" compatLnSpc="1">
            <a:prstTxWarp prst="textNoShape">
              <a:avLst/>
            </a:prstTxWarp>
          </a:bodyPr>
          <a:lstStyle/>
          <a:p>
            <a:r>
              <a:rPr lang="en-IN" altLang="en-US">
                <a:cs typeface="Arial" panose="020B0604020202020204" pitchFamily="34" charset="0"/>
              </a:rPr>
              <a:t>Humane society and Human tradition- a natural process</a:t>
            </a:r>
            <a:endParaRPr lang="en-US" altLang="en-US"/>
          </a:p>
        </p:txBody>
      </p:sp>
      <p:sp>
        <p:nvSpPr>
          <p:cNvPr id="32771" name="Text Placeholder 2">
            <a:extLst>
              <a:ext uri="{FF2B5EF4-FFF2-40B4-BE49-F238E27FC236}">
                <a16:creationId xmlns:a16="http://schemas.microsoft.com/office/drawing/2014/main" id="{D9705EA7-9F6D-4591-87C3-BC0914E2474C}"/>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785" tIns="54393" rIns="108785" bIns="54393" numCol="1" anchor="t" anchorCtr="0" compatLnSpc="1">
            <a:prstTxWarp prst="textNoShape">
              <a:avLst/>
            </a:prstTxWarp>
            <a:normAutofit/>
          </a:bodyPr>
          <a:lstStyle/>
          <a:p>
            <a:pPr defTabSz="1087221"/>
            <a:r>
              <a:rPr lang="en-IN" altLang="en-US"/>
              <a:t>Important thing to note here is that-</a:t>
            </a:r>
          </a:p>
          <a:p>
            <a:pPr defTabSz="1087221"/>
            <a:r>
              <a:rPr lang="en-IN" altLang="en-US"/>
              <a:t>This humane society and human tradition is something which is a natural outcome of the existential harmony (order) already existing and unfolding itself through a natural process, and this process is to be completed through human being.</a:t>
            </a:r>
          </a:p>
          <a:p>
            <a:pPr defTabSz="1087221"/>
            <a:r>
              <a:rPr lang="en-IN" altLang="en-US"/>
              <a:t>To meaningfully participate in this natural process, human being has to understand this existential harmony (order) and live in accordance with it.</a:t>
            </a:r>
          </a:p>
          <a:p>
            <a:pPr defTabSz="1087221"/>
            <a:r>
              <a:rPr lang="en-IN" altLang="en-US"/>
              <a:t>It is not just a human construct, though, it is articulated and expressed by human being in different ways.</a:t>
            </a:r>
          </a:p>
          <a:p>
            <a:pPr defTabSz="1087221"/>
            <a:endParaRPr altLang="en-US"/>
          </a:p>
        </p:txBody>
      </p:sp>
      <p:pic>
        <p:nvPicPr>
          <p:cNvPr id="32772" name="Picture 2">
            <a:extLst>
              <a:ext uri="{FF2B5EF4-FFF2-40B4-BE49-F238E27FC236}">
                <a16:creationId xmlns:a16="http://schemas.microsoft.com/office/drawing/2014/main" id="{EF350DB4-2BED-487A-B879-8B0C050D9D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3900" y="4039253"/>
            <a:ext cx="5723200" cy="2414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2741F832-5763-4F44-B588-1D4E814198FA}"/>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785" tIns="54393" rIns="108785" bIns="54393" numCol="1" anchor="t" anchorCtr="0" compatLnSpc="1">
            <a:prstTxWarp prst="textNoShape">
              <a:avLst/>
            </a:prstTxWarp>
          </a:bodyPr>
          <a:lstStyle/>
          <a:p>
            <a:r>
              <a:rPr lang="en-US" altLang="en-US"/>
              <a:t>Key Takeaways</a:t>
            </a:r>
          </a:p>
        </p:txBody>
      </p:sp>
      <p:sp>
        <p:nvSpPr>
          <p:cNvPr id="17411" name="Text Placeholder 2">
            <a:extLst>
              <a:ext uri="{FF2B5EF4-FFF2-40B4-BE49-F238E27FC236}">
                <a16:creationId xmlns:a16="http://schemas.microsoft.com/office/drawing/2014/main" id="{E0561810-4F7E-4C73-9BCA-924F1C35BEB5}"/>
              </a:ext>
            </a:extLst>
          </p:cNvPr>
          <p:cNvSpPr>
            <a:spLocks noGrp="1"/>
          </p:cNvSpPr>
          <p:nvPr>
            <p:ph type="body" sz="quarter" idx="13"/>
          </p:nvPr>
        </p:nvSpPr>
        <p:spPr bwMode="auto">
          <a:ln>
            <a:miter lim="800000"/>
            <a:headEnd/>
            <a:tailEnd/>
          </a:ln>
        </p:spPr>
        <p:txBody>
          <a:bodyPr vert="horz" wrap="square" lIns="108785" tIns="54393" rIns="108785" bIns="54393" numCol="1" anchor="t" anchorCtr="0" compatLnSpc="1">
            <a:prstTxWarp prst="textNoShape">
              <a:avLst/>
            </a:prstTxWarp>
            <a:normAutofit/>
          </a:bodyPr>
          <a:lstStyle/>
          <a:p>
            <a:pPr marL="271983" indent="-271983">
              <a:defRPr/>
            </a:pPr>
            <a:r>
              <a:rPr altLang="en-US"/>
              <a:t>Humanistic education leads to human conduct, human constitution, universal human order and in turn, universal human order ensures humanistic education for the next generation. </a:t>
            </a:r>
          </a:p>
          <a:p>
            <a:pPr marL="271983" indent="-271983">
              <a:defRPr/>
            </a:pPr>
            <a:r>
              <a:rPr altLang="en-US"/>
              <a:t>The entry point in setting the wheel of humanistic tradition rolling, is humanistic education.</a:t>
            </a:r>
          </a:p>
          <a:p>
            <a:pPr marL="271983" indent="-271983">
              <a:defRPr/>
            </a:pPr>
            <a:r>
              <a:rPr lang="en-IN" altLang="en-US"/>
              <a:t>Important thing to note here is that-</a:t>
            </a:r>
          </a:p>
          <a:p>
            <a:pPr marL="271983" indent="-271983">
              <a:defRPr/>
            </a:pPr>
            <a:r>
              <a:rPr lang="en-IN" altLang="en-US"/>
              <a:t>This humane society and human tradition is something which is a natural outcome of the existential harmony (order) already existing and unfolding itself through a natural process, and this process is to be completed through human being.</a:t>
            </a:r>
          </a:p>
          <a:p>
            <a:pPr marL="271983" indent="-271983">
              <a:defRPr/>
            </a:pPr>
            <a:r>
              <a:rPr lang="en-IN" altLang="en-US"/>
              <a:t>To meaningfully participate in this natural process, human being has to understand this existential harmony (order) and live in accordance with it.</a:t>
            </a:r>
          </a:p>
          <a:p>
            <a:pPr marL="271983" indent="-271983">
              <a:defRPr/>
            </a:pPr>
            <a:r>
              <a:rPr lang="en-IN" altLang="en-US"/>
              <a:t>It is not just a human construct, though, it is articulated and expressed by human being in their own way</a:t>
            </a:r>
          </a:p>
          <a:p>
            <a:pPr marL="271983" indent="-271983">
              <a:defRPr/>
            </a:pPr>
            <a:endParaRPr altLang="en-US"/>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42B7696E-747C-4EA5-947A-C396CC49D966}"/>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785" tIns="54393" rIns="108785" bIns="54393" numCol="1" anchor="t" anchorCtr="0" compatLnSpc="1">
            <a:prstTxWarp prst="textNoShape">
              <a:avLst/>
            </a:prstTxWarp>
          </a:bodyPr>
          <a:lstStyle/>
          <a:p>
            <a:r>
              <a:rPr lang="en-US" altLang="en-US"/>
              <a:t>Competence in Professional Ethics</a:t>
            </a:r>
            <a:endParaRPr lang="en-IN" altLang="en-US"/>
          </a:p>
        </p:txBody>
      </p:sp>
      <p:sp>
        <p:nvSpPr>
          <p:cNvPr id="11267" name="Text Placeholder 2">
            <a:extLst>
              <a:ext uri="{FF2B5EF4-FFF2-40B4-BE49-F238E27FC236}">
                <a16:creationId xmlns:a16="http://schemas.microsoft.com/office/drawing/2014/main" id="{7EE82277-01AB-430D-89B4-DA4866B960B4}"/>
              </a:ext>
            </a:extLst>
          </p:cNvPr>
          <p:cNvSpPr>
            <a:spLocks noGrp="1" noChangeArrowheads="1"/>
          </p:cNvSpPr>
          <p:nvPr>
            <p:ph type="body" sz="quarter" idx="13"/>
          </p:nvPr>
        </p:nvSpPr>
        <p:spPr bwMode="auto">
          <a:ln>
            <a:miter lim="800000"/>
            <a:headEnd/>
            <a:tailEnd/>
          </a:ln>
        </p:spPr>
        <p:txBody>
          <a:bodyPr vert="horz" wrap="square" lIns="108785" tIns="54393" rIns="108785" bIns="54393" numCol="1" anchor="t" anchorCtr="0" compatLnSpc="1">
            <a:prstTxWarp prst="textNoShape">
              <a:avLst/>
            </a:prstTxWarp>
            <a:normAutofit/>
          </a:bodyPr>
          <a:lstStyle/>
          <a:p>
            <a:pPr marL="0" indent="0">
              <a:buNone/>
              <a:defRPr/>
            </a:pPr>
            <a:r>
              <a:rPr>
                <a:latin typeface="Arial" charset="0"/>
                <a:cs typeface="Arial" charset="0"/>
              </a:rPr>
              <a:t>Guidelines for how to interact with various lev</a:t>
            </a:r>
            <a:r>
              <a:rPr err="1">
                <a:latin typeface="Arial" charset="0"/>
                <a:cs typeface="Arial" charset="0"/>
              </a:rPr>
              <a:t>els</a:t>
            </a:r>
            <a:r>
              <a:rPr>
                <a:latin typeface="Arial" charset="0"/>
                <a:cs typeface="Arial" charset="0"/>
              </a:rPr>
              <a:t> of realities through the profession</a:t>
            </a:r>
            <a:r>
              <a:rPr lang="en-IN">
                <a:latin typeface="Arial" charset="0"/>
                <a:cs typeface="Arial" charset="0"/>
              </a:rPr>
              <a:t>, which is making effort for fulfilment of some part of the human goal</a:t>
            </a:r>
          </a:p>
          <a:p>
            <a:pPr marL="0" indent="0">
              <a:buNone/>
              <a:defRPr/>
            </a:pPr>
            <a:endParaRPr>
              <a:latin typeface="Arial" charset="0"/>
              <a:cs typeface="Arial" charset="0"/>
            </a:endParaRPr>
          </a:p>
          <a:p>
            <a:pPr marL="0" indent="0">
              <a:buNone/>
              <a:defRPr/>
            </a:pPr>
            <a:r>
              <a:rPr u="sng">
                <a:latin typeface="Arial" charset="0"/>
                <a:cs typeface="Arial" charset="0"/>
              </a:rPr>
              <a:t>Entity (realities)</a:t>
            </a:r>
            <a:r>
              <a:rPr>
                <a:latin typeface="Arial" charset="0"/>
                <a:cs typeface="Arial" charset="0"/>
              </a:rPr>
              <a:t>			</a:t>
            </a:r>
            <a:r>
              <a:rPr u="sng">
                <a:latin typeface="Arial" charset="0"/>
                <a:cs typeface="Arial" charset="0"/>
              </a:rPr>
              <a:t>Competence for</a:t>
            </a:r>
          </a:p>
          <a:p>
            <a:pPr marL="0" indent="0">
              <a:buNone/>
              <a:defRPr/>
            </a:pPr>
            <a:endParaRPr>
              <a:latin typeface="Arial" charset="0"/>
              <a:cs typeface="Arial" charset="0"/>
            </a:endParaRPr>
          </a:p>
          <a:p>
            <a:pPr marL="0" indent="0">
              <a:buNone/>
              <a:defRPr/>
            </a:pPr>
            <a:r>
              <a:rPr>
                <a:latin typeface="Arial" charset="0"/>
                <a:cs typeface="Arial" charset="0"/>
              </a:rPr>
              <a:t>Human beings		Behaviour – mutual fulfilment</a:t>
            </a:r>
          </a:p>
          <a:p>
            <a:pPr marL="0" indent="0">
              <a:buNone/>
              <a:defRPr/>
            </a:pPr>
            <a:r>
              <a:rPr>
                <a:latin typeface="Arial" charset="0"/>
                <a:cs typeface="Arial" charset="0"/>
              </a:rPr>
              <a:t>Rest of nature		Work – mutual prosperity</a:t>
            </a:r>
          </a:p>
          <a:p>
            <a:pPr marL="0" indent="0">
              <a:buNone/>
              <a:defRPr/>
            </a:pPr>
            <a:r>
              <a:rPr>
                <a:latin typeface="Arial" charset="0"/>
                <a:cs typeface="Arial" charset="0"/>
              </a:rPr>
              <a:t>Maintenance, etc.	Service (seva)* – promotion of harmony</a:t>
            </a:r>
          </a:p>
          <a:p>
            <a:pPr marL="0" indent="0">
              <a:buNone/>
              <a:defRPr/>
            </a:pPr>
            <a:r>
              <a:rPr>
                <a:latin typeface="Arial" charset="0"/>
                <a:cs typeface="Arial" charset="0"/>
              </a:rPr>
              <a:t>Societal systems	Participation in larger order – promotion of 				harmony</a:t>
            </a:r>
          </a:p>
          <a:p>
            <a:pPr marL="0" indent="0">
              <a:buNone/>
              <a:defRPr/>
            </a:pPr>
            <a:endParaRPr>
              <a:latin typeface="Arial" charset="0"/>
              <a:cs typeface="Arial" charset="0"/>
            </a:endParaRPr>
          </a:p>
          <a:p>
            <a:pPr marL="0" indent="0">
              <a:buNone/>
              <a:defRPr/>
            </a:pPr>
            <a:endParaRPr>
              <a:latin typeface="Arial" charset="0"/>
              <a:cs typeface="Arial" charset="0"/>
            </a:endParaRPr>
          </a:p>
          <a:p>
            <a:pPr marL="0" indent="0">
              <a:buNone/>
              <a:defRPr/>
            </a:pPr>
            <a:endParaRPr>
              <a:latin typeface="Arial" charset="0"/>
              <a:cs typeface="Arial" charset="0"/>
            </a:endParaRPr>
          </a:p>
          <a:p>
            <a:pPr marL="0" indent="0">
              <a:buNone/>
              <a:defRPr/>
            </a:pPr>
            <a:endParaRPr sz="2100">
              <a:latin typeface="Arial" charset="0"/>
              <a:ea typeface="Calibri" pitchFamily="34" charset="0"/>
              <a:cs typeface="Arial" charset="0"/>
            </a:endParaRPr>
          </a:p>
          <a:p>
            <a:pPr marL="0" indent="0">
              <a:buNone/>
              <a:defRPr/>
            </a:pPr>
            <a:r>
              <a:rPr sz="2100">
                <a:latin typeface="Arial" charset="0"/>
                <a:ea typeface="Calibri" pitchFamily="34" charset="0"/>
                <a:cs typeface="Arial" charset="0"/>
              </a:rPr>
              <a:t>*service which promotes harmony in family, society at all levels </a:t>
            </a:r>
            <a:endParaRPr>
              <a:latin typeface="Arial" charset="0"/>
              <a:cs typeface="Arial" charset="0"/>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6B119CE-2E6D-4EF2-BFC6-BAF6BFF9A4D6}"/>
              </a:ext>
            </a:extLst>
          </p:cNvPr>
          <p:cNvSpPr>
            <a:spLocks noGrp="1"/>
          </p:cNvSpPr>
          <p:nvPr>
            <p:ph type="subTitle" idx="1"/>
          </p:nvPr>
        </p:nvSpPr>
        <p:spPr/>
        <p:txBody>
          <a:bodyPr/>
          <a:lstStyle/>
          <a:p>
            <a:endParaRPr lang="en-IN"/>
          </a:p>
        </p:txBody>
      </p:sp>
      <p:sp>
        <p:nvSpPr>
          <p:cNvPr id="35842" name="Title 10">
            <a:extLst>
              <a:ext uri="{FF2B5EF4-FFF2-40B4-BE49-F238E27FC236}">
                <a16:creationId xmlns:a16="http://schemas.microsoft.com/office/drawing/2014/main" id="{B1C20675-6111-46DA-9FC4-9B6A68A2E7F9}"/>
              </a:ext>
            </a:extLst>
          </p:cNvPr>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05" tIns="54403" rIns="108805" bIns="54403" numCol="1" anchor="b" anchorCtr="0" compatLnSpc="1">
            <a:prstTxWarp prst="textNoShape">
              <a:avLst/>
            </a:prstTxWarp>
            <a:noAutofit/>
          </a:bodyPr>
          <a:lstStyle/>
          <a:p>
            <a:pPr marL="542816" indent="-542816"/>
            <a:r>
              <a:rPr lang="en-US" altLang="en-US" sz="4299" dirty="0">
                <a:latin typeface="Arial" panose="020B0604020202020204" pitchFamily="34" charset="0"/>
                <a:cs typeface="Calibri" panose="020F0502020204030204" pitchFamily="34" charset="0"/>
              </a:rPr>
              <a:t>    Lecture 27</a:t>
            </a:r>
            <a:br>
              <a:rPr lang="en-US" altLang="en-US" sz="4299" dirty="0">
                <a:latin typeface="Arial" panose="020B0604020202020204" pitchFamily="34" charset="0"/>
                <a:cs typeface="Calibri" panose="020F0502020204030204" pitchFamily="34" charset="0"/>
              </a:rPr>
            </a:br>
            <a:r>
              <a:rPr lang="en-US" altLang="en-US" sz="4299" dirty="0">
                <a:latin typeface="Arial" panose="020B0604020202020204" pitchFamily="34" charset="0"/>
                <a:cs typeface="Calibri" panose="020F0502020204030204" pitchFamily="34" charset="0"/>
              </a:rPr>
              <a:t>Holistic Technologies, Production Systems and Management Models-Typical Case Studies</a:t>
            </a:r>
            <a:endParaRPr lang="en-US" altLang="en-US" sz="4299" b="0" dirty="0">
              <a:latin typeface="Arial" panose="020B0604020202020204" pitchFamily="34" charset="0"/>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4454F016-81EE-4483-B073-75A9B5688F9F}"/>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05" tIns="54403" rIns="108805" bIns="54403" numCol="1" anchor="t" anchorCtr="0" compatLnSpc="1">
            <a:prstTxWarp prst="textNoShape">
              <a:avLst/>
            </a:prstTxWarp>
          </a:bodyPr>
          <a:lstStyle/>
          <a:p>
            <a:r>
              <a:rPr lang="en-US" altLang="en-US"/>
              <a:t>Recap</a:t>
            </a:r>
          </a:p>
        </p:txBody>
      </p:sp>
      <p:sp>
        <p:nvSpPr>
          <p:cNvPr id="37891" name="Text Placeholder 2">
            <a:extLst>
              <a:ext uri="{FF2B5EF4-FFF2-40B4-BE49-F238E27FC236}">
                <a16:creationId xmlns:a16="http://schemas.microsoft.com/office/drawing/2014/main" id="{6912E02A-9C19-4566-A123-CCF7991A1BD5}"/>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05" tIns="54403" rIns="108805" bIns="54403" numCol="1" anchor="t" anchorCtr="0" compatLnSpc="1">
            <a:prstTxWarp prst="textNoShape">
              <a:avLst/>
            </a:prstTxWarp>
            <a:normAutofit/>
          </a:bodyPr>
          <a:lstStyle/>
          <a:p>
            <a:pPr defTabSz="1087221"/>
            <a:r>
              <a:rPr altLang="en-US"/>
              <a:t>As discussed in the previous lectures, the right understanding provides us the vision for a holistic development and humane society (universal human order). </a:t>
            </a:r>
          </a:p>
          <a:p>
            <a:pPr defTabSz="1087221"/>
            <a:r>
              <a:rPr altLang="en-US"/>
              <a:t>Such a model will necessitate the visualization and development of appropriate technologies, production systems and management models etc. which cater to the fulfilment of such a vision. </a:t>
            </a:r>
          </a:p>
          <a:p>
            <a:pPr defTabSz="1087221"/>
            <a:r>
              <a:rPr altLang="en-US"/>
              <a:t>We will discuss some of the details in this lecture. </a:t>
            </a:r>
          </a:p>
        </p:txBody>
      </p:sp>
      <p:pic>
        <p:nvPicPr>
          <p:cNvPr id="37892" name="Picture 1">
            <a:extLst>
              <a:ext uri="{FF2B5EF4-FFF2-40B4-BE49-F238E27FC236}">
                <a16:creationId xmlns:a16="http://schemas.microsoft.com/office/drawing/2014/main" id="{89227034-E23F-42D9-AB9F-F52C82CAF6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794" y="3263144"/>
            <a:ext cx="6093003" cy="342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F80BF968-C577-42BC-930F-B34E7DFFE058}"/>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05" tIns="54403" rIns="108805" bIns="54403" numCol="1" anchor="t" anchorCtr="0" compatLnSpc="1">
            <a:prstTxWarp prst="textNoShape">
              <a:avLst/>
            </a:prstTxWarp>
          </a:bodyPr>
          <a:lstStyle/>
          <a:p>
            <a:r>
              <a:rPr lang="en-US" altLang="en-US"/>
              <a:t>Need for a Holistic Worldview </a:t>
            </a:r>
          </a:p>
        </p:txBody>
      </p:sp>
      <p:sp>
        <p:nvSpPr>
          <p:cNvPr id="38915" name="Text Placeholder 2">
            <a:extLst>
              <a:ext uri="{FF2B5EF4-FFF2-40B4-BE49-F238E27FC236}">
                <a16:creationId xmlns:a16="http://schemas.microsoft.com/office/drawing/2014/main" id="{E6324D10-C8AC-462A-88C9-6634FA423025}"/>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05" tIns="54403" rIns="108805" bIns="54403" numCol="1" anchor="t" anchorCtr="0" compatLnSpc="1">
            <a:prstTxWarp prst="textNoShape">
              <a:avLst/>
            </a:prstTxWarp>
            <a:normAutofit/>
          </a:bodyPr>
          <a:lstStyle/>
          <a:p>
            <a:pPr defTabSz="1087221"/>
            <a:r>
              <a:rPr altLang="en-US" sz="2200"/>
              <a:t>In the present times, there is a great zeal for the development and adoption of innovative technologies and systems, tools, techniques and models which are claimed for the ‘betterment’ of society. </a:t>
            </a:r>
          </a:p>
          <a:p>
            <a:pPr defTabSz="1087221"/>
            <a:r>
              <a:rPr altLang="en-US" sz="2200"/>
              <a:t>More and more sophistication and complexity are being added. However, most of the effort is going on under the influence of the dominant world view (limited to materialistic perception); needless to say that the holistic world-view is missing in such efforts. </a:t>
            </a:r>
          </a:p>
          <a:p>
            <a:pPr defTabSz="1087221"/>
            <a:r>
              <a:rPr altLang="en-US" sz="2200"/>
              <a:t>As a result, both the structure as well as the use/misuse of these innovations, is often proving to be counterproductive, contrary to the long-term human welfare.</a:t>
            </a:r>
          </a:p>
          <a:p>
            <a:pPr defTabSz="1087221"/>
            <a:r>
              <a:rPr altLang="en-US" sz="2200"/>
              <a:t>Therefore, there is a strong need to develop technologies and systems with holistic objectives governed by right understanding to render them conducive to sustainable human welfare (through humane society).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59A3C3B6-7BE9-4280-9238-0622246CFCA1}"/>
              </a:ext>
            </a:extLst>
          </p:cNvPr>
          <p:cNvSpPr>
            <a:spLocks noGrp="1" noChangeArrowheads="1"/>
          </p:cNvSpPr>
          <p:nvPr>
            <p:ph type="title"/>
          </p:nvPr>
        </p:nvSpPr>
        <p:spPr bwMode="auto">
          <a:xfrm>
            <a:off x="2205" y="76182"/>
            <a:ext cx="12187592" cy="380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t" anchorCtr="0" compatLnSpc="1">
            <a:prstTxWarp prst="textNoShape">
              <a:avLst/>
            </a:prstTxWarp>
          </a:bodyPr>
          <a:lstStyle/>
          <a:p>
            <a:endParaRPr lang="en-IN" altLang="en-US"/>
          </a:p>
        </p:txBody>
      </p:sp>
      <p:sp>
        <p:nvSpPr>
          <p:cNvPr id="21507" name="Text Placeholder 2">
            <a:extLst>
              <a:ext uri="{FF2B5EF4-FFF2-40B4-BE49-F238E27FC236}">
                <a16:creationId xmlns:a16="http://schemas.microsoft.com/office/drawing/2014/main" id="{4AA2A303-F7D8-41D2-94F2-BB42478D51BA}"/>
              </a:ext>
            </a:extLst>
          </p:cNvPr>
          <p:cNvSpPr>
            <a:spLocks noGrp="1" noChangeArrowheads="1"/>
          </p:cNvSpPr>
          <p:nvPr>
            <p:ph type="body" sz="quarter" idx="13"/>
          </p:nvPr>
        </p:nvSpPr>
        <p:spPr bwMode="auto">
          <a:xfrm>
            <a:off x="2205" y="609459"/>
            <a:ext cx="12187592" cy="5943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t" anchorCtr="0" compatLnSpc="1">
            <a:prstTxWarp prst="textNoShape">
              <a:avLst/>
            </a:prstTxWarp>
            <a:normAutofit/>
          </a:bodyPr>
          <a:lstStyle/>
          <a:p>
            <a:pPr defTabSz="1087221"/>
            <a:endParaRPr lang="en-IN" altLang="en-US"/>
          </a:p>
        </p:txBody>
      </p:sp>
      <p:pic>
        <p:nvPicPr>
          <p:cNvPr id="21508" name="Picture 3">
            <a:extLst>
              <a:ext uri="{FF2B5EF4-FFF2-40B4-BE49-F238E27FC236}">
                <a16:creationId xmlns:a16="http://schemas.microsoft.com/office/drawing/2014/main" id="{1D961374-02EE-4F4F-823E-F7D981BCF1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5" y="0"/>
            <a:ext cx="1218759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BF6DC91B-98BD-4903-8666-3C6B310AC7B6}"/>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05" tIns="54403" rIns="108805" bIns="54403" numCol="1" anchor="t" anchorCtr="0" compatLnSpc="1">
            <a:prstTxWarp prst="textNoShape">
              <a:avLst/>
            </a:prstTxWarp>
          </a:bodyPr>
          <a:lstStyle/>
          <a:p>
            <a:r>
              <a:rPr lang="en-US" altLang="en-US"/>
              <a:t>A Holistic Criteria for Evaluation</a:t>
            </a:r>
          </a:p>
        </p:txBody>
      </p:sp>
      <p:sp>
        <p:nvSpPr>
          <p:cNvPr id="3" name="Text Placeholder 2">
            <a:extLst>
              <a:ext uri="{FF2B5EF4-FFF2-40B4-BE49-F238E27FC236}">
                <a16:creationId xmlns:a16="http://schemas.microsoft.com/office/drawing/2014/main" id="{73D158FB-4F8B-4A1C-BFB3-D86387B54172}"/>
              </a:ext>
            </a:extLst>
          </p:cNvPr>
          <p:cNvSpPr>
            <a:spLocks noGrp="1"/>
          </p:cNvSpPr>
          <p:nvPr>
            <p:ph type="body" sz="quarter" idx="13"/>
          </p:nvPr>
        </p:nvSpPr>
        <p:spPr/>
        <p:txBody>
          <a:bodyPr/>
          <a:lstStyle/>
          <a:p>
            <a:pPr marL="271983" indent="-271983">
              <a:defRPr/>
            </a:pPr>
            <a:r>
              <a:rPr sz="2200"/>
              <a:t>Catering to appropriate needs and lifestyles  </a:t>
            </a:r>
          </a:p>
          <a:p>
            <a:pPr marL="271983" indent="-271983">
              <a:defRPr/>
            </a:pPr>
            <a:r>
              <a:rPr sz="2200"/>
              <a:t>Eco-friendly (cyclic / renewable and mutually enriching) </a:t>
            </a:r>
          </a:p>
          <a:p>
            <a:pPr marL="271983" indent="-271983">
              <a:defRPr/>
            </a:pPr>
            <a:r>
              <a:rPr sz="2200"/>
              <a:t>People-friendly- ensuring self-development and mutual fulfillment in human beings</a:t>
            </a:r>
          </a:p>
          <a:p>
            <a:pPr marL="271983" indent="-271983">
              <a:defRPr/>
            </a:pPr>
            <a:r>
              <a:rPr sz="2200"/>
              <a:t>User-friendly – safe, economical and enhancing human capability</a:t>
            </a:r>
          </a:p>
          <a:p>
            <a:pPr marL="0" indent="0">
              <a:buNone/>
              <a:defRPr/>
            </a:pPr>
            <a:r>
              <a:rPr sz="2200"/>
              <a:t>In addition, these have to promote local self-sufficiency and optimal utilization of local resources and expertise. </a:t>
            </a:r>
          </a:p>
          <a:p>
            <a:pPr marL="0" indent="0">
              <a:buNone/>
              <a:defRPr/>
            </a:pPr>
            <a:r>
              <a:rPr sz="2200"/>
              <a:t>As far as possible, priority should be for naturally available processes and systems.</a:t>
            </a:r>
          </a:p>
          <a:p>
            <a:pPr marL="0" indent="0">
              <a:buNone/>
              <a:defRPr/>
            </a:pPr>
            <a:endParaRPr lang="en-IN" sz="2200"/>
          </a:p>
          <a:p>
            <a:pPr marL="0" indent="0">
              <a:buNone/>
              <a:defRPr/>
            </a:pPr>
            <a:r>
              <a:rPr lang="en-IN" sz="2200"/>
              <a:t>In the light of these broad criteria, specific criteria </a:t>
            </a:r>
            <a:r>
              <a:rPr lang="en-IN" altLang="en-US" sz="2200"/>
              <a:t>for Evaluation </a:t>
            </a:r>
            <a:r>
              <a:rPr lang="en-IN" sz="2200"/>
              <a:t>can be broadly defined for the area of technologies, production systems and management models as follows;</a:t>
            </a:r>
            <a:endParaRPr sz="22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3BF4DAA3-659C-494B-B406-C72320162E32}"/>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05" tIns="54403" rIns="108805" bIns="54403" numCol="1" anchor="t" anchorCtr="0" compatLnSpc="1">
            <a:prstTxWarp prst="textNoShape">
              <a:avLst/>
            </a:prstTxWarp>
          </a:bodyPr>
          <a:lstStyle/>
          <a:p>
            <a:r>
              <a:rPr lang="en-US" altLang="en-US"/>
              <a:t>Criteria for Technologies</a:t>
            </a:r>
          </a:p>
        </p:txBody>
      </p:sp>
      <p:sp>
        <p:nvSpPr>
          <p:cNvPr id="40963" name="Text Placeholder 2">
            <a:extLst>
              <a:ext uri="{FF2B5EF4-FFF2-40B4-BE49-F238E27FC236}">
                <a16:creationId xmlns:a16="http://schemas.microsoft.com/office/drawing/2014/main" id="{5E205597-48E0-4484-82F2-C7F2BA14F964}"/>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05" tIns="54403" rIns="108805" bIns="54403" numCol="1" anchor="t" anchorCtr="0" compatLnSpc="1">
            <a:prstTxWarp prst="textNoShape">
              <a:avLst/>
            </a:prstTxWarp>
            <a:normAutofit/>
          </a:bodyPr>
          <a:lstStyle/>
          <a:p>
            <a:pPr defTabSz="1087221"/>
            <a:r>
              <a:rPr altLang="en-US" sz="2200"/>
              <a:t>Catering to real human needs (of both the body and the self)</a:t>
            </a:r>
          </a:p>
          <a:p>
            <a:pPr defTabSz="1087221"/>
            <a:r>
              <a:rPr altLang="en-US" sz="2200"/>
              <a:t>Compatible with natural systems and cycles </a:t>
            </a:r>
          </a:p>
          <a:p>
            <a:pPr defTabSz="1087221"/>
            <a:r>
              <a:rPr altLang="en-US" sz="2200"/>
              <a:t>Facilitating effective utilization of human body, animals, plants and other natural materials </a:t>
            </a:r>
          </a:p>
          <a:p>
            <a:pPr defTabSz="1087221"/>
            <a:r>
              <a:rPr altLang="en-US" sz="2200"/>
              <a:t>Safe, user-friendly and conducive to health </a:t>
            </a:r>
          </a:p>
          <a:p>
            <a:pPr defTabSz="1087221"/>
            <a:r>
              <a:rPr altLang="en-US" sz="2200"/>
              <a:t>Low cost and energy efficient </a:t>
            </a:r>
          </a:p>
          <a:p>
            <a:pPr defTabSz="1087221"/>
            <a:r>
              <a:rPr altLang="en-US" sz="2200"/>
              <a:t>Producible with local resources and expertise as far as possible</a:t>
            </a:r>
          </a:p>
          <a:p>
            <a:pPr defTabSz="1087221"/>
            <a:r>
              <a:rPr altLang="en-US" sz="2200"/>
              <a:t>Promoting the use of renewable energy resources </a:t>
            </a:r>
          </a:p>
          <a:p>
            <a:pPr defTabSz="1087221"/>
            <a:r>
              <a:rPr altLang="en-US" sz="2200"/>
              <a:t>Enhancing human interaction and cooperation </a:t>
            </a:r>
          </a:p>
          <a:p>
            <a:pPr defTabSz="1087221"/>
            <a:r>
              <a:rPr altLang="en-US" sz="2200"/>
              <a:t>Promoting decentralisation </a:t>
            </a:r>
          </a:p>
          <a:p>
            <a:pPr defTabSz="1087221"/>
            <a:r>
              <a:rPr altLang="en-US" sz="2200"/>
              <a:t>Enhanced Durability, life cycle and recyclability of products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AF6C8347-DA83-441D-B398-134C6D8F5883}"/>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05" tIns="54403" rIns="108805" bIns="54403" numCol="1" anchor="t" anchorCtr="0" compatLnSpc="1">
            <a:prstTxWarp prst="textNoShape">
              <a:avLst/>
            </a:prstTxWarp>
          </a:bodyPr>
          <a:lstStyle/>
          <a:p>
            <a:r>
              <a:rPr lang="en-US" altLang="en-US"/>
              <a:t>Criteria for Production Systems</a:t>
            </a:r>
          </a:p>
        </p:txBody>
      </p:sp>
      <p:sp>
        <p:nvSpPr>
          <p:cNvPr id="3" name="Text Placeholder 2">
            <a:extLst>
              <a:ext uri="{FF2B5EF4-FFF2-40B4-BE49-F238E27FC236}">
                <a16:creationId xmlns:a16="http://schemas.microsoft.com/office/drawing/2014/main" id="{41B43E3B-4DD8-4A17-A9E9-96E877DEB518}"/>
              </a:ext>
            </a:extLst>
          </p:cNvPr>
          <p:cNvSpPr>
            <a:spLocks noGrp="1"/>
          </p:cNvSpPr>
          <p:nvPr>
            <p:ph type="body" sz="quarter" idx="13"/>
          </p:nvPr>
        </p:nvSpPr>
        <p:spPr/>
        <p:txBody>
          <a:bodyPr/>
          <a:lstStyle/>
          <a:p>
            <a:pPr marL="0" indent="0">
              <a:defRPr/>
            </a:pPr>
            <a:r>
              <a:rPr sz="2200"/>
              <a:t>In determining the type of production systems, the key questions to be answered are: </a:t>
            </a:r>
          </a:p>
          <a:p>
            <a:pPr marL="543968" lvl="1" indent="-271983">
              <a:defRPr/>
            </a:pPr>
            <a:r>
              <a:rPr sz="2200"/>
              <a:t>What to produce? </a:t>
            </a:r>
          </a:p>
          <a:p>
            <a:pPr marL="543968" lvl="1" indent="-271983">
              <a:defRPr/>
            </a:pPr>
            <a:r>
              <a:rPr sz="2200"/>
              <a:t>How to produce? </a:t>
            </a:r>
          </a:p>
          <a:p>
            <a:pPr marL="543968" lvl="1" indent="-271983">
              <a:defRPr/>
            </a:pPr>
            <a:r>
              <a:rPr sz="2200"/>
              <a:t>For whom to produce? </a:t>
            </a:r>
          </a:p>
          <a:p>
            <a:pPr marL="543968" lvl="1" indent="-271983">
              <a:defRPr/>
            </a:pPr>
            <a:r>
              <a:rPr sz="2200"/>
              <a:t>How much to produce?</a:t>
            </a:r>
          </a:p>
          <a:p>
            <a:pPr marL="543968" lvl="1" indent="-271983">
              <a:buNone/>
              <a:defRPr/>
            </a:pPr>
            <a:r>
              <a:rPr lang="en-IN" sz="2200"/>
              <a:t>These questions (issues) have been discussed while studying about the harmony in society- human goal and its </a:t>
            </a:r>
            <a:r>
              <a:rPr lang="en-IN" sz="2200" err="1"/>
              <a:t>fulfillment</a:t>
            </a:r>
            <a:r>
              <a:rPr lang="en-IN" sz="2200"/>
              <a:t> through different dimensions of the societal system. </a:t>
            </a:r>
          </a:p>
          <a:p>
            <a:pPr marL="543968" lvl="1" indent="-271983">
              <a:buNone/>
              <a:defRPr/>
            </a:pPr>
            <a:r>
              <a:rPr lang="en-IN" sz="2200"/>
              <a:t>So, </a:t>
            </a:r>
            <a:r>
              <a:rPr sz="2200"/>
              <a:t>the needs are to be </a:t>
            </a:r>
            <a:r>
              <a:rPr sz="2200" err="1"/>
              <a:t>characterised</a:t>
            </a:r>
            <a:r>
              <a:rPr sz="2200"/>
              <a:t> in consonance with the comprehensive human goal and they have to be fulfilled through human systems defined there.</a:t>
            </a:r>
          </a:p>
          <a:p>
            <a:pPr marL="543968" lvl="1" indent="-271983">
              <a:buNone/>
              <a:defRPr/>
            </a:pPr>
            <a:endParaRPr sz="2200"/>
          </a:p>
          <a:p>
            <a:pPr marL="271983" indent="-271983">
              <a:defRPr/>
            </a:pPr>
            <a:r>
              <a:rPr sz="2200"/>
              <a:t>All these will be decided in the context of availability of local natural resources and expertise to cater to the needs of the people for any given community. </a:t>
            </a:r>
          </a:p>
          <a:p>
            <a:pPr marL="271983" indent="-271983">
              <a:defRPr/>
            </a:pPr>
            <a:endParaRPr sz="22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7E31A1E3-CE3B-423E-8B2D-4AB5A9E8A5F9}"/>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05" tIns="54403" rIns="108805" bIns="54403" numCol="1" anchor="t" anchorCtr="0" compatLnSpc="1">
            <a:prstTxWarp prst="textNoShape">
              <a:avLst/>
            </a:prstTxWarp>
          </a:bodyPr>
          <a:lstStyle/>
          <a:p>
            <a:r>
              <a:rPr lang="en-US" altLang="en-US"/>
              <a:t>Specific Criteria Production Systems</a:t>
            </a:r>
          </a:p>
        </p:txBody>
      </p:sp>
      <p:sp>
        <p:nvSpPr>
          <p:cNvPr id="43011" name="Text Placeholder 2">
            <a:extLst>
              <a:ext uri="{FF2B5EF4-FFF2-40B4-BE49-F238E27FC236}">
                <a16:creationId xmlns:a16="http://schemas.microsoft.com/office/drawing/2014/main" id="{AD3BE311-59A3-49B5-9781-D2ED708D7FDF}"/>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defTabSz="1087221"/>
            <a:r>
              <a:rPr altLang="en-US" sz="2200"/>
              <a:t>Optimal and efficient utilization of local resources and expertise, including human beings, animals, air, solar, land, water, other bio and mineral resources etc. </a:t>
            </a:r>
          </a:p>
          <a:p>
            <a:pPr defTabSz="1087221"/>
            <a:r>
              <a:rPr altLang="en-US" sz="2200"/>
              <a:t>Economic viability and sustainability </a:t>
            </a:r>
          </a:p>
          <a:p>
            <a:pPr defTabSz="1087221"/>
            <a:r>
              <a:rPr altLang="en-US" sz="2200"/>
              <a:t>Priority for local consumption</a:t>
            </a:r>
          </a:p>
          <a:p>
            <a:pPr defTabSz="1087221"/>
            <a:r>
              <a:rPr altLang="en-US" sz="2200"/>
              <a:t>Matching the pattern of production with the availability/ producibility in the local environment and the pattern of consumption </a:t>
            </a:r>
          </a:p>
          <a:p>
            <a:pPr defTabSz="1087221"/>
            <a:r>
              <a:rPr altLang="en-US" sz="2200"/>
              <a:t>Decentralized systems capable of meaningful employment of people in the community </a:t>
            </a:r>
          </a:p>
          <a:p>
            <a:pPr defTabSz="1087221"/>
            <a:r>
              <a:rPr altLang="en-US" sz="2200"/>
              <a:t>Facilitating production by masses and not mass production in a centralized mode, to the extent possible </a:t>
            </a:r>
          </a:p>
          <a:p>
            <a:pPr defTabSz="1087221"/>
            <a:r>
              <a:rPr altLang="en-US" sz="2200"/>
              <a:t>Promoting individual creativity and sense of accomplishment </a:t>
            </a:r>
          </a:p>
          <a:p>
            <a:pPr defTabSz="1087221"/>
            <a:r>
              <a:rPr altLang="en-US" sz="2200"/>
              <a:t>Using people-friendly and eco-friendly technologies </a:t>
            </a:r>
          </a:p>
          <a:p>
            <a:pPr defTabSz="1087221"/>
            <a:r>
              <a:rPr altLang="en-US" sz="2200"/>
              <a:t>Ensuring requisite quality and quantity of production </a:t>
            </a:r>
          </a:p>
          <a:p>
            <a:pPr defTabSz="1087221"/>
            <a:r>
              <a:rPr altLang="en-US" sz="2200"/>
              <a:t>Harnessing recycling, conservation and reuse possibilities</a:t>
            </a:r>
          </a:p>
          <a:p>
            <a:pPr defTabSz="1087221"/>
            <a:r>
              <a:rPr altLang="en-US" sz="2200"/>
              <a:t>Safe and conducive to the health of persons involved in production as well as others. Ultimately it should be conducive for self-development. </a:t>
            </a:r>
          </a:p>
          <a:p>
            <a:pPr defTabSz="1087221"/>
            <a:endParaRPr altLang="en-US" sz="22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F0CF1598-7430-476C-80D6-C435B18C296F}"/>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05" tIns="54403" rIns="108805" bIns="54403" numCol="1" anchor="t" anchorCtr="0" compatLnSpc="1">
            <a:prstTxWarp prst="textNoShape">
              <a:avLst/>
            </a:prstTxWarp>
          </a:bodyPr>
          <a:lstStyle/>
          <a:p>
            <a:r>
              <a:rPr lang="en-US" altLang="en-US"/>
              <a:t>Criteria for Management Models</a:t>
            </a:r>
          </a:p>
        </p:txBody>
      </p:sp>
      <p:sp>
        <p:nvSpPr>
          <p:cNvPr id="3" name="Text Placeholder 2">
            <a:extLst>
              <a:ext uri="{FF2B5EF4-FFF2-40B4-BE49-F238E27FC236}">
                <a16:creationId xmlns:a16="http://schemas.microsoft.com/office/drawing/2014/main" id="{F3263709-6322-4314-AD81-1A020EE80B91}"/>
              </a:ext>
            </a:extLst>
          </p:cNvPr>
          <p:cNvSpPr>
            <a:spLocks noGrp="1"/>
          </p:cNvSpPr>
          <p:nvPr>
            <p:ph type="body" sz="quarter" idx="13"/>
          </p:nvPr>
        </p:nvSpPr>
        <p:spPr/>
        <p:txBody>
          <a:bodyPr/>
          <a:lstStyle/>
          <a:p>
            <a:pPr marL="0" indent="0">
              <a:buNone/>
              <a:defRPr/>
            </a:pPr>
            <a:r>
              <a:rPr sz="2200"/>
              <a:t>Primarily management models are to be relationship based, cooperative and ensuring justice in terms of mutual fulfillment and not coercive and exploitative. Specifically,</a:t>
            </a:r>
          </a:p>
          <a:p>
            <a:pPr marL="271983" indent="-271983">
              <a:defRPr/>
            </a:pPr>
            <a:r>
              <a:rPr sz="2200"/>
              <a:t>The whole unit working as a well-knit family </a:t>
            </a:r>
          </a:p>
          <a:p>
            <a:pPr marL="271983" indent="-271983">
              <a:defRPr/>
            </a:pPr>
            <a:r>
              <a:rPr sz="2200"/>
              <a:t>Cooperative, motivational and mutually fulfilling </a:t>
            </a:r>
          </a:p>
          <a:p>
            <a:pPr marL="271983" indent="-271983">
              <a:defRPr/>
            </a:pPr>
            <a:r>
              <a:rPr sz="2200"/>
              <a:t>Ensuring correct appraisal of human labour and skills </a:t>
            </a:r>
          </a:p>
          <a:p>
            <a:pPr marL="271983" indent="-271983">
              <a:defRPr/>
            </a:pPr>
            <a:r>
              <a:rPr sz="2200"/>
              <a:t>Targeting employer-employee satisfaction as well as consumer satisfaction and not profit maximization</a:t>
            </a:r>
          </a:p>
          <a:p>
            <a:pPr marL="271983" indent="-271983">
              <a:defRPr/>
            </a:pPr>
            <a:r>
              <a:rPr sz="2200"/>
              <a:t>Sharing of responsibility and participative mode of management </a:t>
            </a:r>
          </a:p>
          <a:p>
            <a:pPr marL="271983" indent="-271983">
              <a:defRPr/>
            </a:pPr>
            <a:r>
              <a:rPr sz="2200"/>
              <a:t>Continuous value addition (self-evolution) of the persons involved </a:t>
            </a:r>
          </a:p>
          <a:p>
            <a:pPr marL="271983" indent="-271983">
              <a:defRPr/>
            </a:pPr>
            <a:r>
              <a:rPr sz="2200"/>
              <a:t>Effectively integrating individual competencies and complementarity</a:t>
            </a:r>
          </a:p>
          <a:p>
            <a:pPr marL="271983" indent="-271983">
              <a:defRPr/>
            </a:pPr>
            <a:endParaRPr sz="22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8123ACDA-21EB-48A1-9993-5343C4AA7469}"/>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05" tIns="54403" rIns="108805" bIns="54403" numCol="1" anchor="t" anchorCtr="0" compatLnSpc="1">
            <a:prstTxWarp prst="textNoShape">
              <a:avLst/>
            </a:prstTxWarp>
          </a:bodyPr>
          <a:lstStyle/>
          <a:p>
            <a:r>
              <a:rPr lang="en-US" altLang="en-US"/>
              <a:t>A Critical Appraisal of the Prevailing Systems</a:t>
            </a:r>
          </a:p>
        </p:txBody>
      </p:sp>
      <p:sp>
        <p:nvSpPr>
          <p:cNvPr id="45059" name="Text Placeholder 2">
            <a:extLst>
              <a:ext uri="{FF2B5EF4-FFF2-40B4-BE49-F238E27FC236}">
                <a16:creationId xmlns:a16="http://schemas.microsoft.com/office/drawing/2014/main" id="{A13B2DDA-CCF1-42EC-B63E-8521F22DEDE4}"/>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05" tIns="54403" rIns="108805" bIns="54403" numCol="1" anchor="t" anchorCtr="0" compatLnSpc="1">
            <a:prstTxWarp prst="textNoShape">
              <a:avLst/>
            </a:prstTxWarp>
            <a:normAutofit/>
          </a:bodyPr>
          <a:lstStyle/>
          <a:p>
            <a:pPr defTabSz="1087221"/>
            <a:r>
              <a:rPr altLang="en-US" sz="2200"/>
              <a:t>Present-day systems have been largely developed under the influence of the dominant world view (limited to materialistic perception)</a:t>
            </a:r>
          </a:p>
          <a:p>
            <a:pPr defTabSz="1087221"/>
            <a:r>
              <a:rPr altLang="en-US" sz="2200"/>
              <a:t>This has caused menace of resource depletion on one hand and environmental degradation manifesting in the form of pollution and global warming etc. on the other. </a:t>
            </a:r>
          </a:p>
          <a:p>
            <a:pPr defTabSz="1087221"/>
            <a:r>
              <a:rPr altLang="en-US" sz="2200"/>
              <a:t>The other undesirable characteristics of modern technologies and systems include their centralized configurations, promotion of wastefulness, excessive transportation and substitution of human, animal and other natural resources by man-made gadgets, machines and materials (largely dependent on non-renewable enrgy sources)</a:t>
            </a:r>
          </a:p>
          <a:p>
            <a:pPr defTabSz="1087221"/>
            <a:r>
              <a:rPr lang="en-IN" altLang="en-US" sz="2200"/>
              <a:t>It has given a lower priority (no priority) to human development and human fulfillment as far as human consciousness is concerned.</a:t>
            </a:r>
            <a:endParaRPr altLang="en-US" sz="22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37DC76AF-7CBF-46F0-AC48-137F3E336571}"/>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05" tIns="54403" rIns="108805" bIns="54403" numCol="1" anchor="t" anchorCtr="0" compatLnSpc="1">
            <a:prstTxWarp prst="textNoShape">
              <a:avLst/>
            </a:prstTxWarp>
          </a:bodyPr>
          <a:lstStyle/>
          <a:p>
            <a:r>
              <a:rPr lang="en-US" altLang="en-US"/>
              <a:t>Learning from the Systems in Nature and Traditional Practices</a:t>
            </a:r>
          </a:p>
        </p:txBody>
      </p:sp>
      <p:sp>
        <p:nvSpPr>
          <p:cNvPr id="3" name="Text Placeholder 2">
            <a:extLst>
              <a:ext uri="{FF2B5EF4-FFF2-40B4-BE49-F238E27FC236}">
                <a16:creationId xmlns:a16="http://schemas.microsoft.com/office/drawing/2014/main" id="{E995C004-54E9-44CB-B9B2-ECB8549C3636}"/>
              </a:ext>
            </a:extLst>
          </p:cNvPr>
          <p:cNvSpPr>
            <a:spLocks noGrp="1"/>
          </p:cNvSpPr>
          <p:nvPr>
            <p:ph type="body" sz="quarter" idx="13"/>
          </p:nvPr>
        </p:nvSpPr>
        <p:spPr/>
        <p:txBody>
          <a:bodyPr/>
          <a:lstStyle/>
          <a:p>
            <a:pPr marL="0" indent="0">
              <a:buNone/>
              <a:defRPr/>
            </a:pPr>
            <a:r>
              <a:rPr sz="2200"/>
              <a:t>To gain an insight into the holistic systems, we have a lot to learn from systems of nature and from traditional practices. Typically,</a:t>
            </a:r>
          </a:p>
          <a:p>
            <a:pPr marL="271983" indent="-271983">
              <a:defRPr/>
            </a:pPr>
            <a:r>
              <a:rPr sz="2200"/>
              <a:t>The water harvesting and storage and utilization systems through ponds and other artifacts</a:t>
            </a:r>
          </a:p>
          <a:p>
            <a:pPr marL="271983" indent="-271983">
              <a:defRPr/>
            </a:pPr>
            <a:r>
              <a:rPr sz="2200"/>
              <a:t>Traditional agricultural practices </a:t>
            </a:r>
          </a:p>
          <a:p>
            <a:pPr marL="271983" indent="-271983">
              <a:defRPr/>
            </a:pPr>
            <a:r>
              <a:rPr sz="2200"/>
              <a:t>Grain storage and food preservation practices </a:t>
            </a:r>
          </a:p>
          <a:p>
            <a:pPr marL="271983" indent="-271983">
              <a:defRPr/>
            </a:pPr>
            <a:r>
              <a:rPr sz="2200"/>
              <a:t>Systems of sharing food and shelter prevalent in social and religious institutions, e.g. langar </a:t>
            </a:r>
          </a:p>
          <a:p>
            <a:pPr marL="271983" indent="-271983">
              <a:defRPr/>
            </a:pPr>
            <a:r>
              <a:rPr sz="2200"/>
              <a:t>Traditional local remedies and health-care techniques </a:t>
            </a:r>
          </a:p>
          <a:p>
            <a:pPr marL="271983" indent="-271983">
              <a:defRPr/>
            </a:pPr>
            <a:r>
              <a:rPr sz="2200"/>
              <a:t>Yoga, Ayurveda, Naturopathy-based and other traditional  healthcare systems </a:t>
            </a:r>
          </a:p>
          <a:p>
            <a:pPr marL="271983" indent="-271983">
              <a:defRPr/>
            </a:pPr>
            <a:r>
              <a:rPr sz="2200"/>
              <a:t>Family based rural enterprises </a:t>
            </a:r>
          </a:p>
          <a:p>
            <a:pPr marL="271983" indent="-271983">
              <a:defRPr/>
            </a:pPr>
            <a:r>
              <a:rPr sz="2200"/>
              <a:t>The </a:t>
            </a:r>
            <a:r>
              <a:rPr sz="2200" err="1"/>
              <a:t>jajmani</a:t>
            </a:r>
            <a:r>
              <a:rPr sz="2200"/>
              <a:t> system – relationship-based village system to ensure rural self-sufficiency </a:t>
            </a:r>
          </a:p>
          <a:p>
            <a:pPr marL="271983" indent="-271983">
              <a:defRPr/>
            </a:pPr>
            <a:r>
              <a:rPr sz="2200"/>
              <a:t>Rural craft and artisanal practices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FA8CCD5C-4CCC-4BF9-93AD-ED2ED47D68F5}"/>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05" tIns="54403" rIns="108805" bIns="54403" numCol="1" anchor="t" anchorCtr="0" compatLnSpc="1">
            <a:prstTxWarp prst="textNoShape">
              <a:avLst/>
            </a:prstTxWarp>
          </a:bodyPr>
          <a:lstStyle/>
          <a:p>
            <a:r>
              <a:rPr lang="en-US" altLang="en-US"/>
              <a:t>Visualizing a Holistic Community Model – Working Towards it Harmony at All Levels</a:t>
            </a:r>
          </a:p>
        </p:txBody>
      </p:sp>
      <p:sp>
        <p:nvSpPr>
          <p:cNvPr id="47107" name="Text Placeholder 2">
            <a:extLst>
              <a:ext uri="{FF2B5EF4-FFF2-40B4-BE49-F238E27FC236}">
                <a16:creationId xmlns:a16="http://schemas.microsoft.com/office/drawing/2014/main" id="{8B15733B-1CD9-45CF-B988-C88A2E838956}"/>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05" tIns="54403" rIns="108805" bIns="54403" numCol="1" anchor="t" anchorCtr="0" compatLnSpc="1">
            <a:prstTxWarp prst="textNoShape">
              <a:avLst/>
            </a:prstTxWarp>
            <a:normAutofit/>
          </a:bodyPr>
          <a:lstStyle/>
          <a:p>
            <a:pPr defTabSz="1087221"/>
            <a:r>
              <a:rPr altLang="en-US" sz="2200"/>
              <a:t>It is high time that we start working for actualization of the model of human order at the village level (a Holistic Community Model – gram-swarajya) in the light of right understanding. </a:t>
            </a:r>
          </a:p>
          <a:p>
            <a:pPr defTabSz="1087221"/>
            <a:r>
              <a:rPr altLang="en-US" sz="2200"/>
              <a:t>Several groups of people have started working in this direction seriously. </a:t>
            </a:r>
          </a:p>
          <a:p>
            <a:pPr defTabSz="1087221"/>
            <a:r>
              <a:rPr altLang="en-US" sz="2200"/>
              <a:t>As a result, many technologies and systems have been evolved even though the full-scale demonstration of such alternative ways of living is yet to emerge.</a:t>
            </a:r>
          </a:p>
          <a:p>
            <a:pPr defTabSz="1087221"/>
            <a:r>
              <a:rPr altLang="en-US" sz="2200"/>
              <a:t>There needs to be an increasing and wide spread thrust to evolve holistic technologies and systems through dedicated R&amp;D efforts working within the framework of right understanding</a:t>
            </a:r>
          </a:p>
          <a:p>
            <a:pPr defTabSz="1087221"/>
            <a:endParaRPr lang="en-IN" altLang="en-US" sz="2200"/>
          </a:p>
          <a:p>
            <a:pPr defTabSz="1087221"/>
            <a:endParaRPr lang="en-IN" altLang="en-US" sz="2200"/>
          </a:p>
          <a:p>
            <a:pPr defTabSz="1087221">
              <a:buNone/>
            </a:pPr>
            <a:r>
              <a:rPr lang="en-IN" altLang="en-US" sz="2200"/>
              <a:t>We will present some details about such a </a:t>
            </a:r>
            <a:r>
              <a:rPr altLang="en-US" sz="2200"/>
              <a:t>Holistic Community Model– each one of us can try to work out the further details and come up with a working model.</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01B89234-9BA3-4B0C-BF25-383A5A9EAF4A}"/>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05" tIns="54403" rIns="108805" bIns="54403" numCol="1" anchor="t" anchorCtr="0" compatLnSpc="1">
            <a:prstTxWarp prst="textNoShape">
              <a:avLst/>
            </a:prstTxWarp>
          </a:bodyPr>
          <a:lstStyle/>
          <a:p>
            <a:r>
              <a:rPr lang="en-US" altLang="en-US"/>
              <a:t>Some Topics for Case Studies</a:t>
            </a:r>
          </a:p>
        </p:txBody>
      </p:sp>
      <p:sp>
        <p:nvSpPr>
          <p:cNvPr id="48131" name="Text Placeholder 2">
            <a:extLst>
              <a:ext uri="{FF2B5EF4-FFF2-40B4-BE49-F238E27FC236}">
                <a16:creationId xmlns:a16="http://schemas.microsoft.com/office/drawing/2014/main" id="{5E7336F7-CACE-4483-A2A6-A09C91E2DFE9}"/>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05" tIns="54403" rIns="108805" bIns="54403" numCol="1" anchor="t" anchorCtr="0" compatLnSpc="1">
            <a:prstTxWarp prst="textNoShape">
              <a:avLst/>
            </a:prstTxWarp>
            <a:normAutofit/>
          </a:bodyPr>
          <a:lstStyle/>
          <a:p>
            <a:pPr marL="542816" indent="-542816" defTabSz="1087221">
              <a:buFont typeface="Symbol" pitchFamily="18" charset="2"/>
              <a:buAutoNum type="arabicPeriod"/>
            </a:pPr>
            <a:r>
              <a:rPr altLang="en-US" sz="2200"/>
              <a:t>Renewable and Decentralized Energy Technologies (a) Biomass based Energy Conversion systems (b) Gadgets and Implements to facilitate efficient utilization of human muscle power and animal draught power (c) Decentralized Wind power (d) Micro hydel electro-mechanical power generation etc. </a:t>
            </a:r>
          </a:p>
          <a:p>
            <a:pPr marL="542816" indent="-542816" defTabSz="1087221">
              <a:buFont typeface="Symbol" pitchFamily="18" charset="2"/>
              <a:buAutoNum type="arabicPeriod"/>
            </a:pPr>
            <a:r>
              <a:rPr altLang="en-US" sz="2200"/>
              <a:t>Systems for water conservation and water shed management for efficient utilization of rain water and for eco-restoration. </a:t>
            </a:r>
          </a:p>
          <a:p>
            <a:pPr marL="542816" indent="-542816" defTabSz="1087221">
              <a:buFont typeface="Symbol" pitchFamily="18" charset="2"/>
              <a:buAutoNum type="arabicPeriod"/>
            </a:pPr>
            <a:r>
              <a:rPr altLang="en-US" sz="2200"/>
              <a:t>Technologies and architecture promoting green building materials and energy conservation </a:t>
            </a:r>
          </a:p>
          <a:p>
            <a:pPr marL="542816" indent="-542816" defTabSz="1087221">
              <a:buFont typeface="Symbol" pitchFamily="18" charset="2"/>
              <a:buAutoNum type="arabicPeriod"/>
            </a:pPr>
            <a:r>
              <a:rPr altLang="en-US" sz="2200"/>
              <a:t>Organic/natural farming techniques </a:t>
            </a:r>
          </a:p>
          <a:p>
            <a:pPr marL="542816" indent="-542816" defTabSz="1087221">
              <a:buFont typeface="Symbol" pitchFamily="18" charset="2"/>
              <a:buAutoNum type="arabicPeriod"/>
            </a:pPr>
            <a:r>
              <a:rPr altLang="en-US" sz="2200"/>
              <a:t>Eco-sanitation techniques for small scale decentralized sewage disposal and waste water recycling </a:t>
            </a:r>
          </a:p>
          <a:p>
            <a:pPr marL="542816" indent="-542816" defTabSz="1087221">
              <a:buFont typeface="Symbol" pitchFamily="18" charset="2"/>
              <a:buAutoNum type="arabicPeriod"/>
            </a:pPr>
            <a:r>
              <a:rPr altLang="en-US" sz="2200"/>
              <a:t>Low cost and energy efficient technologies for small scale production systems </a:t>
            </a:r>
          </a:p>
          <a:p>
            <a:pPr marL="542816" indent="-542816" defTabSz="1087221">
              <a:buFont typeface="Symbol" pitchFamily="18" charset="2"/>
              <a:buAutoNum type="arabicPeriod"/>
            </a:pPr>
            <a:r>
              <a:rPr altLang="en-US" sz="2200"/>
              <a:t>Humanistic organizational/management models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6AACAA86-0C5B-4296-8E75-CCE32093BB52}"/>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05" tIns="54403" rIns="108805" bIns="54403" numCol="1" anchor="t" anchorCtr="0" compatLnSpc="1">
            <a:prstTxWarp prst="textNoShape">
              <a:avLst/>
            </a:prstTxWarp>
          </a:bodyPr>
          <a:lstStyle/>
          <a:p>
            <a:r>
              <a:rPr lang="en-US" altLang="en-US"/>
              <a:t>Key Takeaways</a:t>
            </a:r>
          </a:p>
        </p:txBody>
      </p:sp>
      <p:sp>
        <p:nvSpPr>
          <p:cNvPr id="49155" name="Text Placeholder 2">
            <a:extLst>
              <a:ext uri="{FF2B5EF4-FFF2-40B4-BE49-F238E27FC236}">
                <a16:creationId xmlns:a16="http://schemas.microsoft.com/office/drawing/2014/main" id="{027767BF-795E-4D15-BB16-838D7DC25BBA}"/>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05" tIns="54403" rIns="108805" bIns="54403" numCol="1" anchor="t" anchorCtr="0" compatLnSpc="1">
            <a:prstTxWarp prst="textNoShape">
              <a:avLst/>
            </a:prstTxWarp>
            <a:normAutofit/>
          </a:bodyPr>
          <a:lstStyle/>
          <a:p>
            <a:pPr defTabSz="1087221"/>
            <a:r>
              <a:rPr altLang="en-US"/>
              <a:t>Based on right understanding, the guidelines, criteria, examples and case studies about Holistic Technologies, Production Systems and Management Models can be worked out. </a:t>
            </a:r>
          </a:p>
          <a:p>
            <a:pPr defTabSz="1087221"/>
            <a:r>
              <a:rPr altLang="en-US"/>
              <a:t>We can also learn from the systems in nature and the traditional practices to evolve a holistic model of living ensuring harmony at all levels.</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E3C362F1-5B93-4A82-A9DD-2275CC396326}"/>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prstTxWarp prst="textNoShape">
              <a:avLst/>
            </a:prstTxWarp>
          </a:bodyPr>
          <a:lstStyle/>
          <a:p>
            <a:r>
              <a:rPr lang="en-US" altLang="en-US"/>
              <a:t>Module 5 – Implications of the Holistic Understanding – a Look at Professional Ethics</a:t>
            </a:r>
          </a:p>
        </p:txBody>
      </p:sp>
      <p:sp>
        <p:nvSpPr>
          <p:cNvPr id="3" name="Text Placeholder 2">
            <a:extLst>
              <a:ext uri="{FF2B5EF4-FFF2-40B4-BE49-F238E27FC236}">
                <a16:creationId xmlns:a16="http://schemas.microsoft.com/office/drawing/2014/main" id="{68CE2D78-E5CA-45F0-BC91-DA0AB4ED3A12}"/>
              </a:ext>
            </a:extLst>
          </p:cNvPr>
          <p:cNvSpPr>
            <a:spLocks noGrp="1"/>
          </p:cNvSpPr>
          <p:nvPr>
            <p:ph type="body" sz="quarter" idx="13"/>
          </p:nvPr>
        </p:nvSpPr>
        <p:spPr/>
        <p:txBody>
          <a:bodyPr/>
          <a:lstStyle/>
          <a:p>
            <a:pPr marL="228577" indent="0" algn="just">
              <a:lnSpc>
                <a:spcPct val="107000"/>
              </a:lnSpc>
              <a:spcAft>
                <a:spcPts val="800"/>
              </a:spcAft>
              <a:buNone/>
              <a:defRPr/>
            </a:pPr>
            <a:endParaRPr lang="en-IN" sz="1800" b="1">
              <a:ea typeface="Calibri" panose="020F0502020204030204" pitchFamily="34" charset="0"/>
              <a:cs typeface="Mangal" panose="02040503050203030202" pitchFamily="18" charset="0"/>
            </a:endParaRPr>
          </a:p>
          <a:p>
            <a:pPr marL="228577" indent="0" algn="just">
              <a:lnSpc>
                <a:spcPct val="107000"/>
              </a:lnSpc>
              <a:spcAft>
                <a:spcPts val="800"/>
              </a:spcAft>
              <a:buNone/>
              <a:defRPr/>
            </a:pPr>
            <a:r>
              <a:rPr lang="en-IN" sz="1800" b="1">
                <a:ea typeface="Calibri" panose="020F0502020204030204" pitchFamily="34" charset="0"/>
                <a:cs typeface="Mangal" panose="02040503050203030202" pitchFamily="18" charset="0"/>
              </a:rPr>
              <a:t>Lecture 23: </a:t>
            </a:r>
            <a:r>
              <a:rPr lang="en-IN" sz="1800">
                <a:ea typeface="Calibri" panose="020F0502020204030204" pitchFamily="34" charset="0"/>
                <a:cs typeface="Mangal" panose="02040503050203030202" pitchFamily="18" charset="0"/>
              </a:rPr>
              <a:t>Natural Acceptance of Human Values</a:t>
            </a:r>
            <a:endParaRPr lang="en-IN" sz="1800">
              <a:latin typeface="Calibri" panose="020F0502020204030204" pitchFamily="34" charset="0"/>
              <a:ea typeface="Calibri" panose="020F0502020204030204" pitchFamily="34" charset="0"/>
              <a:cs typeface="Mangal" panose="02040503050203030202" pitchFamily="18" charset="0"/>
            </a:endParaRPr>
          </a:p>
          <a:p>
            <a:pPr marL="228577" indent="0" algn="just">
              <a:lnSpc>
                <a:spcPct val="107000"/>
              </a:lnSpc>
              <a:spcAft>
                <a:spcPts val="800"/>
              </a:spcAft>
              <a:buNone/>
              <a:defRPr/>
            </a:pPr>
            <a:r>
              <a:rPr lang="en-IN" sz="1800" b="1">
                <a:ea typeface="Calibri" panose="020F0502020204030204" pitchFamily="34" charset="0"/>
                <a:cs typeface="Mangal" panose="02040503050203030202" pitchFamily="18" charset="0"/>
              </a:rPr>
              <a:t>Lecture 24: </a:t>
            </a:r>
            <a:r>
              <a:rPr lang="en-IN" sz="1800">
                <a:ea typeface="Calibri" panose="020F0502020204030204" pitchFamily="34" charset="0"/>
                <a:cs typeface="Mangal" panose="02040503050203030202" pitchFamily="18" charset="0"/>
              </a:rPr>
              <a:t>Definitiveness of (Ethical) Human Conduct</a:t>
            </a:r>
            <a:endParaRPr lang="en-IN" sz="1800">
              <a:latin typeface="Calibri" panose="020F0502020204030204" pitchFamily="34" charset="0"/>
              <a:ea typeface="Calibri" panose="020F0502020204030204" pitchFamily="34" charset="0"/>
              <a:cs typeface="Mangal" panose="02040503050203030202" pitchFamily="18" charset="0"/>
            </a:endParaRPr>
          </a:p>
          <a:p>
            <a:pPr marL="228577" indent="0" algn="just">
              <a:lnSpc>
                <a:spcPct val="107000"/>
              </a:lnSpc>
              <a:spcAft>
                <a:spcPts val="800"/>
              </a:spcAft>
              <a:buNone/>
              <a:defRPr/>
            </a:pPr>
            <a:r>
              <a:rPr lang="en-IN" sz="1800" b="1">
                <a:solidFill>
                  <a:srgbClr val="0070C0"/>
                </a:solidFill>
                <a:ea typeface="Calibri" panose="020F0502020204030204" pitchFamily="34" charset="0"/>
                <a:cs typeface="Mangal" panose="02040503050203030202" pitchFamily="18" charset="0"/>
              </a:rPr>
              <a:t>Tutorial 12: Practice Session PS</a:t>
            </a:r>
            <a:r>
              <a:rPr lang="en-IN" sz="1800" i="1">
                <a:solidFill>
                  <a:srgbClr val="0070C0"/>
                </a:solidFill>
                <a:ea typeface="Calibri" panose="020F0502020204030204" pitchFamily="34" charset="0"/>
                <a:cs typeface="Mangal" panose="02040503050203030202" pitchFamily="18" charset="0"/>
              </a:rPr>
              <a:t>12	Exploring Ethical Human Conduct</a:t>
            </a:r>
            <a:r>
              <a:rPr lang="en-IN" sz="1800" i="1">
                <a:ea typeface="Calibri" panose="020F0502020204030204" pitchFamily="34" charset="0"/>
                <a:cs typeface="Mangal" panose="02040503050203030202" pitchFamily="18" charset="0"/>
              </a:rPr>
              <a:t>  </a:t>
            </a:r>
            <a:endParaRPr lang="en-IN" sz="1800">
              <a:latin typeface="Calibri" panose="020F0502020204030204" pitchFamily="34" charset="0"/>
              <a:ea typeface="Calibri" panose="020F0502020204030204" pitchFamily="34" charset="0"/>
              <a:cs typeface="Mangal" panose="02040503050203030202" pitchFamily="18" charset="0"/>
            </a:endParaRPr>
          </a:p>
          <a:p>
            <a:pPr marL="228577" indent="0" algn="just">
              <a:lnSpc>
                <a:spcPct val="107000"/>
              </a:lnSpc>
              <a:spcAft>
                <a:spcPts val="800"/>
              </a:spcAft>
              <a:buNone/>
              <a:defRPr/>
            </a:pPr>
            <a:r>
              <a:rPr lang="en-IN" sz="1800" b="1">
                <a:ea typeface="Calibri" panose="020F0502020204030204" pitchFamily="34" charset="0"/>
                <a:cs typeface="Mangal" panose="02040503050203030202" pitchFamily="18" charset="0"/>
              </a:rPr>
              <a:t>Lecture 25: </a:t>
            </a:r>
            <a:r>
              <a:rPr lang="en-IN" sz="1800">
                <a:ea typeface="Calibri" panose="020F0502020204030204" pitchFamily="34" charset="0"/>
                <a:cs typeface="Mangal" panose="02040503050203030202" pitchFamily="18" charset="0"/>
              </a:rPr>
              <a:t>A Basis for Humanistic Education, Humanistic Constitution and Universal Human Order</a:t>
            </a:r>
            <a:endParaRPr lang="en-IN" sz="1800">
              <a:latin typeface="Calibri" panose="020F0502020204030204" pitchFamily="34" charset="0"/>
              <a:ea typeface="Calibri" panose="020F0502020204030204" pitchFamily="34" charset="0"/>
              <a:cs typeface="Mangal" panose="02040503050203030202" pitchFamily="18" charset="0"/>
            </a:endParaRPr>
          </a:p>
          <a:p>
            <a:pPr marL="228577" indent="0" algn="just">
              <a:lnSpc>
                <a:spcPct val="107000"/>
              </a:lnSpc>
              <a:spcAft>
                <a:spcPts val="800"/>
              </a:spcAft>
              <a:buNone/>
              <a:defRPr/>
            </a:pPr>
            <a:r>
              <a:rPr lang="en-IN" sz="1800" b="1">
                <a:ea typeface="Calibri" panose="020F0502020204030204" pitchFamily="34" charset="0"/>
                <a:cs typeface="Mangal" panose="02040503050203030202" pitchFamily="18" charset="0"/>
              </a:rPr>
              <a:t>Lecture 26: </a:t>
            </a:r>
            <a:r>
              <a:rPr lang="en-IN" sz="1800">
                <a:ea typeface="Calibri" panose="020F0502020204030204" pitchFamily="34" charset="0"/>
                <a:cs typeface="Mangal" panose="02040503050203030202" pitchFamily="18" charset="0"/>
              </a:rPr>
              <a:t>Competence in Professional Ethics</a:t>
            </a:r>
            <a:endParaRPr lang="en-IN" sz="1800">
              <a:latin typeface="Calibri" panose="020F0502020204030204" pitchFamily="34" charset="0"/>
              <a:ea typeface="Calibri" panose="020F0502020204030204" pitchFamily="34" charset="0"/>
              <a:cs typeface="Mangal" panose="02040503050203030202" pitchFamily="18" charset="0"/>
            </a:endParaRPr>
          </a:p>
          <a:p>
            <a:pPr marL="228577" indent="0" algn="just">
              <a:lnSpc>
                <a:spcPct val="107000"/>
              </a:lnSpc>
              <a:spcAft>
                <a:spcPts val="800"/>
              </a:spcAft>
              <a:buNone/>
              <a:defRPr/>
            </a:pPr>
            <a:r>
              <a:rPr lang="en-IN" sz="1800" b="1">
                <a:solidFill>
                  <a:srgbClr val="0070C0"/>
                </a:solidFill>
                <a:ea typeface="Calibri" panose="020F0502020204030204" pitchFamily="34" charset="0"/>
                <a:cs typeface="Mangal" panose="02040503050203030202" pitchFamily="18" charset="0"/>
              </a:rPr>
              <a:t>Tutorial 13: Practice Session PS</a:t>
            </a:r>
            <a:r>
              <a:rPr lang="en-IN" sz="1800" i="1">
                <a:solidFill>
                  <a:srgbClr val="0070C0"/>
                </a:solidFill>
                <a:ea typeface="Calibri" panose="020F0502020204030204" pitchFamily="34" charset="0"/>
                <a:cs typeface="Mangal" panose="02040503050203030202" pitchFamily="18" charset="0"/>
              </a:rPr>
              <a:t>13	Exploring Humanistic Models in Education</a:t>
            </a:r>
            <a:endParaRPr lang="en-IN" sz="1800">
              <a:solidFill>
                <a:srgbClr val="0070C0"/>
              </a:solidFill>
              <a:latin typeface="Calibri" panose="020F0502020204030204" pitchFamily="34" charset="0"/>
              <a:ea typeface="Calibri" panose="020F0502020204030204" pitchFamily="34" charset="0"/>
              <a:cs typeface="Mangal" panose="02040503050203030202" pitchFamily="18" charset="0"/>
            </a:endParaRPr>
          </a:p>
          <a:p>
            <a:pPr marL="228577" indent="0" algn="just">
              <a:lnSpc>
                <a:spcPct val="107000"/>
              </a:lnSpc>
              <a:spcAft>
                <a:spcPts val="800"/>
              </a:spcAft>
              <a:buNone/>
              <a:defRPr/>
            </a:pPr>
            <a:r>
              <a:rPr lang="en-IN" sz="1800" b="1">
                <a:ea typeface="Calibri" panose="020F0502020204030204" pitchFamily="34" charset="0"/>
                <a:cs typeface="Mangal" panose="02040503050203030202" pitchFamily="18" charset="0"/>
              </a:rPr>
              <a:t>Lecture 27: </a:t>
            </a:r>
            <a:r>
              <a:rPr lang="en-IN" sz="1800">
                <a:ea typeface="Calibri" panose="020F0502020204030204" pitchFamily="34" charset="0"/>
                <a:cs typeface="Mangal" panose="02040503050203030202" pitchFamily="18" charset="0"/>
              </a:rPr>
              <a:t>Holistic Technologies, Production Systems and Management Models-Typical Case Studies</a:t>
            </a:r>
            <a:endParaRPr lang="en-IN" sz="1800">
              <a:latin typeface="Calibri" panose="020F0502020204030204" pitchFamily="34" charset="0"/>
              <a:ea typeface="Calibri" panose="020F0502020204030204" pitchFamily="34" charset="0"/>
              <a:cs typeface="Mangal" panose="02040503050203030202" pitchFamily="18" charset="0"/>
            </a:endParaRPr>
          </a:p>
          <a:p>
            <a:pPr marL="228577" indent="0" algn="just">
              <a:lnSpc>
                <a:spcPct val="107000"/>
              </a:lnSpc>
              <a:spcAft>
                <a:spcPts val="800"/>
              </a:spcAft>
              <a:buNone/>
              <a:defRPr/>
            </a:pPr>
            <a:r>
              <a:rPr lang="en-IN" sz="1800" b="1">
                <a:ea typeface="Calibri" panose="020F0502020204030204" pitchFamily="34" charset="0"/>
                <a:cs typeface="Mangal" panose="02040503050203030202" pitchFamily="18" charset="0"/>
              </a:rPr>
              <a:t>Lecture 28: </a:t>
            </a:r>
            <a:r>
              <a:rPr lang="en-IN" sz="1800">
                <a:ea typeface="Calibri" panose="020F0502020204030204" pitchFamily="34" charset="0"/>
                <a:cs typeface="Mangal" panose="02040503050203030202" pitchFamily="18" charset="0"/>
              </a:rPr>
              <a:t>Strategies for Transition towards Value-based Life and Profession</a:t>
            </a:r>
            <a:endParaRPr lang="en-IN" sz="1800">
              <a:latin typeface="Calibri" panose="020F0502020204030204" pitchFamily="34" charset="0"/>
              <a:ea typeface="Calibri" panose="020F0502020204030204" pitchFamily="34" charset="0"/>
              <a:cs typeface="Mangal" panose="02040503050203030202" pitchFamily="18" charset="0"/>
            </a:endParaRPr>
          </a:p>
          <a:p>
            <a:pPr marL="228577" indent="0" algn="just">
              <a:lnSpc>
                <a:spcPct val="107000"/>
              </a:lnSpc>
              <a:spcAft>
                <a:spcPts val="800"/>
              </a:spcAft>
              <a:buNone/>
              <a:defRPr/>
            </a:pPr>
            <a:r>
              <a:rPr lang="en-IN" sz="1800" b="1">
                <a:solidFill>
                  <a:srgbClr val="0070C0"/>
                </a:solidFill>
                <a:ea typeface="Calibri" panose="020F0502020204030204" pitchFamily="34" charset="0"/>
                <a:cs typeface="Mangal" panose="02040503050203030202" pitchFamily="18" charset="0"/>
              </a:rPr>
              <a:t>Tutorial 14: Practice Session PS</a:t>
            </a:r>
            <a:r>
              <a:rPr lang="en-IN" sz="1800" i="1">
                <a:solidFill>
                  <a:srgbClr val="0070C0"/>
                </a:solidFill>
                <a:ea typeface="Calibri" panose="020F0502020204030204" pitchFamily="34" charset="0"/>
                <a:cs typeface="Mangal" panose="02040503050203030202" pitchFamily="18" charset="0"/>
              </a:rPr>
              <a:t>14	Exploring Steps of Transition towards Universal Human Order</a:t>
            </a:r>
          </a:p>
          <a:p>
            <a:pPr marL="228577" indent="0" algn="just">
              <a:lnSpc>
                <a:spcPct val="107000"/>
              </a:lnSpc>
              <a:spcAft>
                <a:spcPts val="800"/>
              </a:spcAft>
              <a:buNone/>
              <a:defRPr/>
            </a:pPr>
            <a:endParaRPr altLang="en-US" sz="1200"/>
          </a:p>
          <a:p>
            <a:pPr marL="228577" indent="0" algn="just">
              <a:lnSpc>
                <a:spcPct val="107000"/>
              </a:lnSpc>
              <a:spcAft>
                <a:spcPts val="800"/>
              </a:spcAft>
              <a:buNone/>
              <a:defRPr/>
            </a:pPr>
            <a:r>
              <a:rPr altLang="en-US" sz="1800"/>
              <a:t>It may be pertinent to mention that this course also presents a rather ‘unconventional’, but more fundamental approach to professional ethics where the major focus is on the development of the ethical competence of the individual rather than relying only on codes of conduct, oaths, whistle-blowing etc. </a:t>
            </a:r>
          </a:p>
          <a:p>
            <a:pPr marL="228577" indent="0" algn="just">
              <a:lnSpc>
                <a:spcPct val="107000"/>
              </a:lnSpc>
              <a:spcAft>
                <a:spcPts val="800"/>
              </a:spcAft>
              <a:buNone/>
              <a:defRPr/>
            </a:pPr>
            <a:endParaRPr lang="en-IN" sz="1800">
              <a:latin typeface="Calibri" panose="020F0502020204030204" pitchFamily="34" charset="0"/>
              <a:ea typeface="Calibri" panose="020F0502020204030204" pitchFamily="34" charset="0"/>
              <a:cs typeface="Mangal" panose="02040503050203030202" pitchFamily="18" charset="0"/>
            </a:endParaRPr>
          </a:p>
          <a:p>
            <a:pPr marL="228531" indent="0" algn="just">
              <a:lnSpc>
                <a:spcPct val="107000"/>
              </a:lnSpc>
              <a:spcAft>
                <a:spcPts val="800"/>
              </a:spcAft>
              <a:buNone/>
              <a:defRPr/>
            </a:pPr>
            <a:endParaRPr lang="en-IN" sz="1800">
              <a:latin typeface="Calibri" panose="020F0502020204030204" pitchFamily="34" charset="0"/>
              <a:ea typeface="Calibri" panose="020F0502020204030204" pitchFamily="34" charset="0"/>
              <a:cs typeface="Mangal" panose="02040503050203030202" pitchFamily="18" charset="0"/>
            </a:endParaRPr>
          </a:p>
        </p:txBody>
      </p:sp>
      <p:sp>
        <p:nvSpPr>
          <p:cNvPr id="17412" name="TextBox 4">
            <a:extLst>
              <a:ext uri="{FF2B5EF4-FFF2-40B4-BE49-F238E27FC236}">
                <a16:creationId xmlns:a16="http://schemas.microsoft.com/office/drawing/2014/main" id="{977A8FF8-8345-477F-9D81-45BFCCBC1F99}"/>
              </a:ext>
            </a:extLst>
          </p:cNvPr>
          <p:cNvSpPr txBox="1">
            <a:spLocks noChangeArrowheads="1"/>
          </p:cNvSpPr>
          <p:nvPr/>
        </p:nvSpPr>
        <p:spPr bwMode="auto">
          <a:xfrm>
            <a:off x="2205" y="492012"/>
            <a:ext cx="12187592" cy="430113"/>
          </a:xfrm>
          <a:prstGeom prst="rect">
            <a:avLst/>
          </a:prstGeom>
          <a:solidFill>
            <a:srgbClr val="4B008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200" b="1">
                <a:solidFill>
                  <a:schemeClr val="bg1"/>
                </a:solidFill>
              </a:rPr>
              <a:t>	       (6 lectures and 3 tutorials/ practice sessions)</a:t>
            </a:r>
            <a:endParaRPr lang="en-IN" altLang="en-US" sz="2200" b="1">
              <a:solidFill>
                <a:schemeClr val="bg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4BF087F-DB79-4600-BD3A-30F170E67213}"/>
              </a:ext>
            </a:extLst>
          </p:cNvPr>
          <p:cNvSpPr>
            <a:spLocks noGrp="1"/>
          </p:cNvSpPr>
          <p:nvPr>
            <p:ph type="subTitle" idx="1"/>
          </p:nvPr>
        </p:nvSpPr>
        <p:spPr/>
        <p:txBody>
          <a:bodyPr/>
          <a:lstStyle/>
          <a:p>
            <a:endParaRPr lang="en-IN"/>
          </a:p>
        </p:txBody>
      </p:sp>
      <p:sp>
        <p:nvSpPr>
          <p:cNvPr id="50178" name="Title 10">
            <a:extLst>
              <a:ext uri="{FF2B5EF4-FFF2-40B4-BE49-F238E27FC236}">
                <a16:creationId xmlns:a16="http://schemas.microsoft.com/office/drawing/2014/main" id="{33413EC2-617C-4908-AA0B-E0485BCE810B}"/>
              </a:ext>
            </a:extLst>
          </p:cNvPr>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25" tIns="54412" rIns="108825" bIns="54412" numCol="1" anchor="b" anchorCtr="0" compatLnSpc="1">
            <a:prstTxWarp prst="textNoShape">
              <a:avLst/>
            </a:prstTxWarp>
            <a:noAutofit/>
          </a:bodyPr>
          <a:lstStyle/>
          <a:p>
            <a:pPr marL="542816" indent="-542816"/>
            <a:r>
              <a:rPr lang="en-US" altLang="en-US" sz="4299" dirty="0">
                <a:latin typeface="Arial" panose="020B0604020202020204" pitchFamily="34" charset="0"/>
                <a:cs typeface="Calibri" panose="020F0502020204030204" pitchFamily="34" charset="0"/>
              </a:rPr>
              <a:t>    Lecture 28</a:t>
            </a:r>
            <a:br>
              <a:rPr lang="en-US" altLang="en-US" sz="4299" dirty="0">
                <a:latin typeface="Arial" panose="020B0604020202020204" pitchFamily="34" charset="0"/>
                <a:cs typeface="Calibri" panose="020F0502020204030204" pitchFamily="34" charset="0"/>
              </a:rPr>
            </a:br>
            <a:r>
              <a:rPr lang="en-US" altLang="en-US" sz="4299" dirty="0">
                <a:latin typeface="Arial" panose="020B0604020202020204" pitchFamily="34" charset="0"/>
                <a:cs typeface="Calibri" panose="020F0502020204030204" pitchFamily="34" charset="0"/>
              </a:rPr>
              <a:t>Strategies for Transition towards Value-based Life and Profession</a:t>
            </a:r>
            <a:endParaRPr lang="en-US" altLang="en-US" sz="4299" b="0" dirty="0">
              <a:latin typeface="Arial" panose="020B0604020202020204" pitchFamily="34" charset="0"/>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1045EC0D-9583-48FF-9D7A-F5B6E134487F}"/>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25" tIns="54412" rIns="108825" bIns="54412" numCol="1" anchor="t" anchorCtr="0" compatLnSpc="1">
            <a:prstTxWarp prst="textNoShape">
              <a:avLst/>
            </a:prstTxWarp>
          </a:bodyPr>
          <a:lstStyle/>
          <a:p>
            <a:r>
              <a:rPr lang="en-US" altLang="en-US"/>
              <a:t>Recap</a:t>
            </a:r>
          </a:p>
        </p:txBody>
      </p:sp>
      <p:sp>
        <p:nvSpPr>
          <p:cNvPr id="52227" name="Text Placeholder 2">
            <a:extLst>
              <a:ext uri="{FF2B5EF4-FFF2-40B4-BE49-F238E27FC236}">
                <a16:creationId xmlns:a16="http://schemas.microsoft.com/office/drawing/2014/main" id="{5913B25C-01F1-475A-8F1A-9687B4C776EA}"/>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25" tIns="54412" rIns="108825" bIns="54412" numCol="1" anchor="t" anchorCtr="0" compatLnSpc="1">
            <a:prstTxWarp prst="textNoShape">
              <a:avLst/>
            </a:prstTxWarp>
            <a:normAutofit/>
          </a:bodyPr>
          <a:lstStyle/>
          <a:p>
            <a:pPr defTabSz="1087221"/>
            <a:r>
              <a:rPr altLang="en-US"/>
              <a:t>At this concluding stage, it is appropriate to recapitulate the core message of this course and then to visualise the steps that each one of us can take for transition from our present state towards a holistic, fulfilling way of life towards universal human order. </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48E11-5230-4299-9449-9EA25038AEC4}"/>
              </a:ext>
            </a:extLst>
          </p:cNvPr>
          <p:cNvSpPr>
            <a:spLocks noGrp="1"/>
          </p:cNvSpPr>
          <p:nvPr>
            <p:ph type="title"/>
          </p:nvPr>
        </p:nvSpPr>
        <p:spPr/>
        <p:txBody>
          <a:bodyPr/>
          <a:lstStyle/>
          <a:p>
            <a:endParaRPr lang="en-IN"/>
          </a:p>
        </p:txBody>
      </p:sp>
      <p:sp>
        <p:nvSpPr>
          <p:cNvPr id="3" name="Text Placeholder 2">
            <a:extLst>
              <a:ext uri="{FF2B5EF4-FFF2-40B4-BE49-F238E27FC236}">
                <a16:creationId xmlns:a16="http://schemas.microsoft.com/office/drawing/2014/main" id="{D74F4B54-E980-409A-A17A-88C3B505C4B0}"/>
              </a:ext>
            </a:extLst>
          </p:cNvPr>
          <p:cNvSpPr>
            <a:spLocks noGrp="1"/>
          </p:cNvSpPr>
          <p:nvPr>
            <p:ph type="body" sz="quarter" idx="13"/>
          </p:nvPr>
        </p:nvSpPr>
        <p:spPr/>
        <p:txBody>
          <a:bodyPr/>
          <a:lstStyle/>
          <a:p>
            <a:endParaRPr lang="en-IN"/>
          </a:p>
        </p:txBody>
      </p:sp>
      <p:sp>
        <p:nvSpPr>
          <p:cNvPr id="13" name="Up Arrow 12">
            <a:extLst>
              <a:ext uri="{FF2B5EF4-FFF2-40B4-BE49-F238E27FC236}">
                <a16:creationId xmlns:a16="http://schemas.microsoft.com/office/drawing/2014/main" id="{9DCFDE92-C81A-4BEA-B87D-EC9E683579C0}"/>
              </a:ext>
            </a:extLst>
          </p:cNvPr>
          <p:cNvSpPr/>
          <p:nvPr/>
        </p:nvSpPr>
        <p:spPr>
          <a:xfrm rot="2158268">
            <a:off x="6679272" y="3574223"/>
            <a:ext cx="1117341" cy="2072795"/>
          </a:xfrm>
          <a:prstGeom prst="upArrow">
            <a:avLst/>
          </a:prstGeom>
          <a:gradFill>
            <a:gsLst>
              <a:gs pos="0">
                <a:srgbClr val="000082"/>
              </a:gs>
              <a:gs pos="30000">
                <a:srgbClr val="66008F"/>
              </a:gs>
              <a:gs pos="64999">
                <a:srgbClr val="BA0066"/>
              </a:gs>
              <a:gs pos="89999">
                <a:srgbClr val="FF0000"/>
              </a:gs>
              <a:gs pos="100000">
                <a:srgbClr val="FF8200"/>
              </a:gs>
            </a:gsLst>
            <a:lin ang="5400000" scaled="0"/>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8825" tIns="54412" rIns="108825" bIns="54412" anchor="ctr"/>
          <a:lstStyle/>
          <a:p>
            <a:pPr algn="ctr" eaLnBrk="1" hangingPunct="1">
              <a:defRPr/>
            </a:pPr>
            <a:endParaRPr lang="en-US" sz="2899" dirty="0">
              <a:solidFill>
                <a:prstClr val="white"/>
              </a:solidFill>
            </a:endParaRPr>
          </a:p>
        </p:txBody>
      </p:sp>
      <p:sp>
        <p:nvSpPr>
          <p:cNvPr id="53252" name="Rectangle 8">
            <a:extLst>
              <a:ext uri="{FF2B5EF4-FFF2-40B4-BE49-F238E27FC236}">
                <a16:creationId xmlns:a16="http://schemas.microsoft.com/office/drawing/2014/main" id="{F2A0F0EC-89F2-4D88-94C3-F297617AB05B}"/>
              </a:ext>
            </a:extLst>
          </p:cNvPr>
          <p:cNvSpPr>
            <a:spLocks noChangeArrowheads="1"/>
          </p:cNvSpPr>
          <p:nvPr/>
        </p:nvSpPr>
        <p:spPr bwMode="auto">
          <a:xfrm rot="-3276338">
            <a:off x="6071400" y="4831232"/>
            <a:ext cx="3428206" cy="83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25" tIns="54412" rIns="108825" bIns="54412">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solidFill>
                  <a:srgbClr val="000000"/>
                </a:solidFill>
              </a:rPr>
              <a:t>Transformation</a:t>
            </a:r>
            <a:r>
              <a:rPr lang="en-US" altLang="en-US">
                <a:solidFill>
                  <a:srgbClr val="000000"/>
                </a:solidFill>
                <a:latin typeface="Kruti Dev 042" pitchFamily="2" charset="0"/>
              </a:rPr>
              <a:t>&amp;</a:t>
            </a:r>
            <a:r>
              <a:rPr lang="en-US" altLang="en-US">
                <a:solidFill>
                  <a:srgbClr val="000000"/>
                </a:solidFill>
              </a:rPr>
              <a:t> Progress</a:t>
            </a:r>
          </a:p>
          <a:p>
            <a:pPr algn="ctr" eaLnBrk="1" hangingPunct="1"/>
            <a:r>
              <a:rPr lang="en-US" altLang="en-US" sz="2899">
                <a:solidFill>
                  <a:srgbClr val="000000"/>
                </a:solidFill>
                <a:latin typeface="Kruti Dev 010" pitchFamily="2" charset="0"/>
              </a:rPr>
              <a:t>laØe.k&amp;fodkl</a:t>
            </a:r>
          </a:p>
        </p:txBody>
      </p:sp>
      <p:pic>
        <p:nvPicPr>
          <p:cNvPr id="53253" name="Picture 13" descr="bad.png">
            <a:extLst>
              <a:ext uri="{FF2B5EF4-FFF2-40B4-BE49-F238E27FC236}">
                <a16:creationId xmlns:a16="http://schemas.microsoft.com/office/drawing/2014/main" id="{A19E6E1D-64EE-4A4E-B514-FE38B885C96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6559" y="2437835"/>
            <a:ext cx="4351918" cy="212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4" name="Picture 14" descr="Good.png">
            <a:extLst>
              <a:ext uri="{FF2B5EF4-FFF2-40B4-BE49-F238E27FC236}">
                <a16:creationId xmlns:a16="http://schemas.microsoft.com/office/drawing/2014/main" id="{DD0118E4-ADE2-4E51-82FD-590F549F3F5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60163" y="0"/>
            <a:ext cx="4218598" cy="2348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5" name="Picture 15" descr="Inhuman Society.png">
            <a:extLst>
              <a:ext uri="{FF2B5EF4-FFF2-40B4-BE49-F238E27FC236}">
                <a16:creationId xmlns:a16="http://schemas.microsoft.com/office/drawing/2014/main" id="{C8C977CC-9B20-45EE-A609-6D8C331D3B2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846" y="4801077"/>
            <a:ext cx="6188230" cy="3091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6" name="Picture 16" descr="Humane Society.png">
            <a:extLst>
              <a:ext uri="{FF2B5EF4-FFF2-40B4-BE49-F238E27FC236}">
                <a16:creationId xmlns:a16="http://schemas.microsoft.com/office/drawing/2014/main" id="{1F0660F4-B349-48D6-ADCE-A0B1E6227CE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12622" y="2437835"/>
            <a:ext cx="5677174" cy="2990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Curved Right Arrow 18">
            <a:extLst>
              <a:ext uri="{FF2B5EF4-FFF2-40B4-BE49-F238E27FC236}">
                <a16:creationId xmlns:a16="http://schemas.microsoft.com/office/drawing/2014/main" id="{A16B7089-81D3-47D4-B4DD-15E39D00A40E}"/>
              </a:ext>
            </a:extLst>
          </p:cNvPr>
          <p:cNvSpPr/>
          <p:nvPr/>
        </p:nvSpPr>
        <p:spPr bwMode="auto">
          <a:xfrm rot="10800000" flipH="1">
            <a:off x="6096794" y="761823"/>
            <a:ext cx="1030050" cy="1676012"/>
          </a:xfrm>
          <a:prstGeom prst="curvedRightArrow">
            <a:avLst>
              <a:gd name="adj1" fmla="val 25000"/>
              <a:gd name="adj2" fmla="val 47836"/>
              <a:gd name="adj3" fmla="val 31440"/>
            </a:avLst>
          </a:prstGeom>
          <a:solidFill>
            <a:srgbClr val="FFC000"/>
          </a:solidFill>
          <a:ln>
            <a:headEnd type="none"/>
          </a:ln>
        </p:spPr>
        <p:style>
          <a:lnRef idx="2">
            <a:schemeClr val="accent1">
              <a:shade val="50000"/>
            </a:schemeClr>
          </a:lnRef>
          <a:fillRef idx="1">
            <a:schemeClr val="accent1"/>
          </a:fillRef>
          <a:effectRef idx="0">
            <a:schemeClr val="accent1"/>
          </a:effectRef>
          <a:fontRef idx="minor">
            <a:schemeClr val="lt1"/>
          </a:fontRef>
        </p:style>
        <p:txBody>
          <a:bodyPr lIns="108825" tIns="54412" rIns="108825" bIns="54412" anchor="ctr"/>
          <a:lstStyle/>
          <a:p>
            <a:pPr algn="ctr" eaLnBrk="1" hangingPunct="1">
              <a:defRPr/>
            </a:pPr>
            <a:endParaRPr lang="en-US" dirty="0">
              <a:solidFill>
                <a:prstClr val="black"/>
              </a:solidFill>
            </a:endParaRPr>
          </a:p>
        </p:txBody>
      </p:sp>
      <p:sp>
        <p:nvSpPr>
          <p:cNvPr id="22" name="Curved Right Arrow 21">
            <a:extLst>
              <a:ext uri="{FF2B5EF4-FFF2-40B4-BE49-F238E27FC236}">
                <a16:creationId xmlns:a16="http://schemas.microsoft.com/office/drawing/2014/main" id="{7AA3B00A-0C8B-49B3-803F-0340F5F0D148}"/>
              </a:ext>
            </a:extLst>
          </p:cNvPr>
          <p:cNvSpPr/>
          <p:nvPr/>
        </p:nvSpPr>
        <p:spPr bwMode="auto">
          <a:xfrm flipH="1">
            <a:off x="11064519" y="914188"/>
            <a:ext cx="1031636" cy="1676012"/>
          </a:xfrm>
          <a:prstGeom prst="curvedRightArrow">
            <a:avLst>
              <a:gd name="adj1" fmla="val 25000"/>
              <a:gd name="adj2" fmla="val 47836"/>
              <a:gd name="adj3" fmla="val 31440"/>
            </a:avLst>
          </a:prstGeom>
          <a:solidFill>
            <a:srgbClr val="FFFF00"/>
          </a:solidFill>
          <a:ln>
            <a:headEnd type="none"/>
          </a:ln>
        </p:spPr>
        <p:style>
          <a:lnRef idx="2">
            <a:schemeClr val="accent1">
              <a:shade val="50000"/>
            </a:schemeClr>
          </a:lnRef>
          <a:fillRef idx="1">
            <a:schemeClr val="accent1"/>
          </a:fillRef>
          <a:effectRef idx="0">
            <a:schemeClr val="accent1"/>
          </a:effectRef>
          <a:fontRef idx="minor">
            <a:schemeClr val="lt1"/>
          </a:fontRef>
        </p:style>
        <p:txBody>
          <a:bodyPr lIns="108825" tIns="54412" rIns="108825" bIns="54412" anchor="ctr"/>
          <a:lstStyle/>
          <a:p>
            <a:pPr algn="ctr" eaLnBrk="1" hangingPunct="1">
              <a:defRPr/>
            </a:pPr>
            <a:endParaRPr lang="en-US" dirty="0">
              <a:solidFill>
                <a:prstClr val="black"/>
              </a:solidFill>
            </a:endParaRPr>
          </a:p>
        </p:txBody>
      </p:sp>
      <p:sp>
        <p:nvSpPr>
          <p:cNvPr id="24" name="Curved Right Arrow 23">
            <a:extLst>
              <a:ext uri="{FF2B5EF4-FFF2-40B4-BE49-F238E27FC236}">
                <a16:creationId xmlns:a16="http://schemas.microsoft.com/office/drawing/2014/main" id="{66973573-81F2-420A-802C-090485393DE3}"/>
              </a:ext>
            </a:extLst>
          </p:cNvPr>
          <p:cNvSpPr/>
          <p:nvPr/>
        </p:nvSpPr>
        <p:spPr bwMode="auto">
          <a:xfrm rot="10800000" flipH="1">
            <a:off x="95847" y="3123477"/>
            <a:ext cx="1031636" cy="1677600"/>
          </a:xfrm>
          <a:prstGeom prst="curvedRightArrow">
            <a:avLst>
              <a:gd name="adj1" fmla="val 25000"/>
              <a:gd name="adj2" fmla="val 47836"/>
              <a:gd name="adj3" fmla="val 31440"/>
            </a:avLst>
          </a:prstGeom>
          <a:solidFill>
            <a:schemeClr val="tx1"/>
          </a:solidFill>
          <a:ln>
            <a:headEnd type="none"/>
          </a:ln>
        </p:spPr>
        <p:style>
          <a:lnRef idx="2">
            <a:schemeClr val="accent1">
              <a:shade val="50000"/>
            </a:schemeClr>
          </a:lnRef>
          <a:fillRef idx="1">
            <a:schemeClr val="accent1"/>
          </a:fillRef>
          <a:effectRef idx="0">
            <a:schemeClr val="accent1"/>
          </a:effectRef>
          <a:fontRef idx="minor">
            <a:schemeClr val="lt1"/>
          </a:fontRef>
        </p:style>
        <p:txBody>
          <a:bodyPr lIns="108825" tIns="54412" rIns="108825" bIns="54412" anchor="ctr"/>
          <a:lstStyle/>
          <a:p>
            <a:pPr algn="ctr" eaLnBrk="1" hangingPunct="1">
              <a:defRPr/>
            </a:pPr>
            <a:endParaRPr lang="en-US" dirty="0">
              <a:solidFill>
                <a:prstClr val="black"/>
              </a:solidFill>
            </a:endParaRPr>
          </a:p>
        </p:txBody>
      </p:sp>
      <p:sp>
        <p:nvSpPr>
          <p:cNvPr id="25" name="Curved Right Arrow 24">
            <a:extLst>
              <a:ext uri="{FF2B5EF4-FFF2-40B4-BE49-F238E27FC236}">
                <a16:creationId xmlns:a16="http://schemas.microsoft.com/office/drawing/2014/main" id="{6112F260-E961-4341-AF60-912E256A7AB3}"/>
              </a:ext>
            </a:extLst>
          </p:cNvPr>
          <p:cNvSpPr/>
          <p:nvPr/>
        </p:nvSpPr>
        <p:spPr bwMode="auto">
          <a:xfrm flipH="1">
            <a:off x="4595367" y="3275841"/>
            <a:ext cx="1031636" cy="1677600"/>
          </a:xfrm>
          <a:prstGeom prst="curvedRightArrow">
            <a:avLst>
              <a:gd name="adj1" fmla="val 25000"/>
              <a:gd name="adj2" fmla="val 47836"/>
              <a:gd name="adj3" fmla="val 31440"/>
            </a:avLst>
          </a:prstGeom>
          <a:solidFill>
            <a:schemeClr val="tx1">
              <a:lumMod val="65000"/>
              <a:lumOff val="35000"/>
            </a:schemeClr>
          </a:solidFill>
          <a:ln>
            <a:headEnd type="none"/>
          </a:ln>
        </p:spPr>
        <p:style>
          <a:lnRef idx="2">
            <a:schemeClr val="accent1">
              <a:shade val="50000"/>
            </a:schemeClr>
          </a:lnRef>
          <a:fillRef idx="1">
            <a:schemeClr val="accent1"/>
          </a:fillRef>
          <a:effectRef idx="0">
            <a:schemeClr val="accent1"/>
          </a:effectRef>
          <a:fontRef idx="minor">
            <a:schemeClr val="lt1"/>
          </a:fontRef>
        </p:style>
        <p:txBody>
          <a:bodyPr lIns="108825" tIns="54412" rIns="108825" bIns="54412" anchor="ctr"/>
          <a:lstStyle/>
          <a:p>
            <a:pPr algn="ctr" eaLnBrk="1" hangingPunct="1">
              <a:defRPr/>
            </a:pPr>
            <a:endParaRPr lang="en-US" dirty="0">
              <a:solidFill>
                <a:prstClr val="black"/>
              </a:solidFill>
            </a:endParaRPr>
          </a:p>
        </p:txBody>
      </p:sp>
      <p:sp>
        <p:nvSpPr>
          <p:cNvPr id="53261" name="Rectangle 15">
            <a:extLst>
              <a:ext uri="{FF2B5EF4-FFF2-40B4-BE49-F238E27FC236}">
                <a16:creationId xmlns:a16="http://schemas.microsoft.com/office/drawing/2014/main" id="{827072FB-D22A-4E1A-94CE-5F691F8496A2}"/>
              </a:ext>
            </a:extLst>
          </p:cNvPr>
          <p:cNvSpPr>
            <a:spLocks noChangeArrowheads="1"/>
          </p:cNvSpPr>
          <p:nvPr/>
        </p:nvSpPr>
        <p:spPr bwMode="auto">
          <a:xfrm>
            <a:off x="8025160" y="5293088"/>
            <a:ext cx="4164636" cy="1309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25" tIns="54412" rIns="108825" bIns="54412">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Symbol" panose="05050102010706020507" pitchFamily="18" charset="2"/>
              <a:buNone/>
            </a:pPr>
            <a:r>
              <a:rPr lang="en-US" altLang="en-US" sz="2599">
                <a:solidFill>
                  <a:srgbClr val="000000"/>
                </a:solidFill>
              </a:rPr>
              <a:t>Overall Transformation</a:t>
            </a:r>
          </a:p>
          <a:p>
            <a:pPr lvl="1" eaLnBrk="1" hangingPunct="1">
              <a:buFontTx/>
              <a:buChar char="-"/>
            </a:pPr>
            <a:r>
              <a:rPr lang="en-US" altLang="en-US" sz="2599">
                <a:solidFill>
                  <a:srgbClr val="000000"/>
                </a:solidFill>
              </a:rPr>
              <a:t>In the individual</a:t>
            </a:r>
          </a:p>
          <a:p>
            <a:pPr lvl="1" eaLnBrk="1" hangingPunct="1">
              <a:buFontTx/>
              <a:buChar char="-"/>
            </a:pPr>
            <a:r>
              <a:rPr lang="en-US" altLang="en-US" sz="2599">
                <a:solidFill>
                  <a:srgbClr val="000000"/>
                </a:solidFill>
              </a:rPr>
              <a:t>In the society</a:t>
            </a:r>
            <a:endParaRPr lang="en-GB" altLang="en-US" sz="2599">
              <a:solidFill>
                <a:srgbClr val="000000"/>
              </a:solidFill>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4E9303FF-A2E5-4916-A40E-F0EB901579D0}"/>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25" tIns="54412" rIns="108825" bIns="54412" numCol="1" anchor="t" anchorCtr="0" compatLnSpc="1">
            <a:prstTxWarp prst="textNoShape">
              <a:avLst/>
            </a:prstTxWarp>
          </a:bodyPr>
          <a:lstStyle/>
          <a:p>
            <a:r>
              <a:rPr lang="en-GB" altLang="en-US"/>
              <a:t>Steps Toward Universal Human Order</a:t>
            </a:r>
          </a:p>
        </p:txBody>
      </p:sp>
      <p:sp>
        <p:nvSpPr>
          <p:cNvPr id="3" name="Text Placeholder 2">
            <a:extLst>
              <a:ext uri="{FF2B5EF4-FFF2-40B4-BE49-F238E27FC236}">
                <a16:creationId xmlns:a16="http://schemas.microsoft.com/office/drawing/2014/main" id="{7DE1428D-84A5-4854-8893-55A6054D83BE}"/>
              </a:ext>
            </a:extLst>
          </p:cNvPr>
          <p:cNvSpPr>
            <a:spLocks noGrp="1"/>
          </p:cNvSpPr>
          <p:nvPr>
            <p:ph type="body" sz="quarter" idx="13"/>
          </p:nvPr>
        </p:nvSpPr>
        <p:spPr bwMode="auto">
          <a:ln>
            <a:miter lim="800000"/>
            <a:headEnd/>
            <a:tailEnd/>
          </a:ln>
        </p:spPr>
        <p:txBody>
          <a:bodyPr vert="horz" wrap="square" lIns="108825" tIns="54412" rIns="108825" bIns="54412" numCol="1" anchor="t" anchorCtr="0" compatLnSpc="1">
            <a:prstTxWarp prst="textNoShape">
              <a:avLst/>
            </a:prstTxWarp>
            <a:normAutofit fontScale="85000" lnSpcReduction="20000"/>
          </a:bodyPr>
          <a:lstStyle/>
          <a:p>
            <a:pPr marL="544142" indent="-544142">
              <a:buFont typeface="Calibri" pitchFamily="34" charset="0"/>
              <a:buAutoNum type="arabicPeriod"/>
              <a:defRPr/>
            </a:pPr>
            <a:r>
              <a:rPr>
                <a:latin typeface="Arial" charset="0"/>
                <a:cs typeface="Arial" charset="0"/>
              </a:rPr>
              <a:t>People’s Education  Program (</a:t>
            </a:r>
            <a:r>
              <a:rPr sz="2899" err="1">
                <a:solidFill>
                  <a:srgbClr val="1E00AA"/>
                </a:solidFill>
                <a:latin typeface="Kruti Dev 010" pitchFamily="2" charset="0"/>
              </a:rPr>
              <a:t>yksd</a:t>
            </a:r>
            <a:r>
              <a:rPr sz="2899">
                <a:solidFill>
                  <a:srgbClr val="1E00AA"/>
                </a:solidFill>
                <a:latin typeface="Kruti Dev 010" pitchFamily="2" charset="0"/>
              </a:rPr>
              <a:t> </a:t>
            </a:r>
            <a:r>
              <a:rPr sz="2899" err="1">
                <a:solidFill>
                  <a:srgbClr val="1E00AA"/>
                </a:solidFill>
                <a:latin typeface="Kruti Dev 010" pitchFamily="2" charset="0"/>
              </a:rPr>
              <a:t>f'k</a:t>
            </a:r>
            <a:r>
              <a:rPr sz="2899">
                <a:solidFill>
                  <a:srgbClr val="1E00AA"/>
                </a:solidFill>
                <a:latin typeface="Kruti Dev 010" pitchFamily="2" charset="0"/>
              </a:rPr>
              <a:t>{</a:t>
            </a:r>
            <a:r>
              <a:rPr sz="2899" err="1">
                <a:solidFill>
                  <a:srgbClr val="1E00AA"/>
                </a:solidFill>
                <a:latin typeface="Kruti Dev 010" pitchFamily="2" charset="0"/>
              </a:rPr>
              <a:t>kk</a:t>
            </a:r>
            <a:r>
              <a:rPr sz="2899">
                <a:solidFill>
                  <a:srgbClr val="1E00AA"/>
                </a:solidFill>
                <a:latin typeface="Kruti Dev 010" pitchFamily="2" charset="0"/>
              </a:rPr>
              <a:t> ;</a:t>
            </a:r>
            <a:r>
              <a:rPr sz="2899" err="1">
                <a:solidFill>
                  <a:srgbClr val="1E00AA"/>
                </a:solidFill>
                <a:latin typeface="Kruti Dev 010" pitchFamily="2" charset="0"/>
              </a:rPr>
              <a:t>kstuk</a:t>
            </a:r>
            <a:r>
              <a:rPr>
                <a:latin typeface="Arial" charset="0"/>
                <a:cs typeface="Arial" charset="0"/>
              </a:rPr>
              <a:t>): for adults</a:t>
            </a:r>
          </a:p>
          <a:p>
            <a:pPr marL="544142" indent="-544142">
              <a:buFont typeface="Calibri" pitchFamily="34" charset="0"/>
              <a:buAutoNum type="arabicPeriod"/>
              <a:defRPr/>
            </a:pPr>
            <a:endParaRPr>
              <a:latin typeface="Arial" charset="0"/>
              <a:cs typeface="Arial" charset="0"/>
            </a:endParaRPr>
          </a:p>
          <a:p>
            <a:pPr marL="544142" indent="-544142">
              <a:buFont typeface="Calibri" pitchFamily="34" charset="0"/>
              <a:buAutoNum type="arabicPeriod"/>
              <a:defRPr/>
            </a:pPr>
            <a:endParaRPr>
              <a:latin typeface="Arial" charset="0"/>
              <a:cs typeface="Arial" charset="0"/>
            </a:endParaRPr>
          </a:p>
          <a:p>
            <a:pPr marL="544142" indent="-544142">
              <a:buFont typeface="Calibri" pitchFamily="34" charset="0"/>
              <a:buAutoNum type="arabicPeriod"/>
              <a:defRPr/>
            </a:pPr>
            <a:endParaRPr lang="en-GB">
              <a:latin typeface="Arial" charset="0"/>
              <a:cs typeface="Arial" charset="0"/>
            </a:endParaRPr>
          </a:p>
          <a:p>
            <a:pPr marL="544142" indent="-544142">
              <a:buFont typeface="Calibri" pitchFamily="34" charset="0"/>
              <a:buAutoNum type="arabicPeriod"/>
              <a:defRPr/>
            </a:pPr>
            <a:endParaRPr>
              <a:latin typeface="Arial" charset="0"/>
              <a:cs typeface="Arial" charset="0"/>
            </a:endParaRPr>
          </a:p>
          <a:p>
            <a:pPr marL="544142" indent="-544142">
              <a:buFont typeface="Calibri" pitchFamily="34" charset="0"/>
              <a:buAutoNum type="arabicPeriod"/>
              <a:defRPr/>
            </a:pPr>
            <a:r>
              <a:rPr>
                <a:latin typeface="Arial" charset="0"/>
                <a:cs typeface="Arial" charset="0"/>
              </a:rPr>
              <a:t>Education-</a:t>
            </a:r>
            <a:r>
              <a:rPr i="1" err="1">
                <a:latin typeface="Arial" charset="0"/>
                <a:cs typeface="Arial" charset="0"/>
              </a:rPr>
              <a:t>Sanskar</a:t>
            </a:r>
            <a:r>
              <a:rPr>
                <a:latin typeface="Arial" charset="0"/>
                <a:cs typeface="Arial" charset="0"/>
              </a:rPr>
              <a:t> Program (</a:t>
            </a:r>
            <a:r>
              <a:rPr sz="2899" err="1">
                <a:solidFill>
                  <a:srgbClr val="1E00AA"/>
                </a:solidFill>
                <a:latin typeface="Kruti Dev 010" pitchFamily="2" charset="0"/>
              </a:rPr>
              <a:t>f'k</a:t>
            </a:r>
            <a:r>
              <a:rPr sz="2899">
                <a:solidFill>
                  <a:srgbClr val="1E00AA"/>
                </a:solidFill>
                <a:latin typeface="Kruti Dev 010" pitchFamily="2" charset="0"/>
              </a:rPr>
              <a:t>{</a:t>
            </a:r>
            <a:r>
              <a:rPr sz="2899" err="1">
                <a:solidFill>
                  <a:srgbClr val="1E00AA"/>
                </a:solidFill>
                <a:latin typeface="Kruti Dev 010" pitchFamily="2" charset="0"/>
              </a:rPr>
              <a:t>kk</a:t>
            </a:r>
            <a:r>
              <a:rPr sz="2899">
                <a:solidFill>
                  <a:srgbClr val="1E00AA"/>
                </a:solidFill>
                <a:latin typeface="Kruti Dev 010" pitchFamily="2" charset="0"/>
              </a:rPr>
              <a:t> </a:t>
            </a:r>
            <a:r>
              <a:rPr sz="2899" err="1">
                <a:solidFill>
                  <a:srgbClr val="1E00AA"/>
                </a:solidFill>
                <a:latin typeface="Kruti Dev 010" pitchFamily="2" charset="0"/>
              </a:rPr>
              <a:t>laLdkj</a:t>
            </a:r>
            <a:r>
              <a:rPr sz="2899">
                <a:solidFill>
                  <a:srgbClr val="1E00AA"/>
                </a:solidFill>
                <a:latin typeface="Kruti Dev 010" pitchFamily="2" charset="0"/>
              </a:rPr>
              <a:t> ;</a:t>
            </a:r>
            <a:r>
              <a:rPr sz="2899" err="1">
                <a:solidFill>
                  <a:srgbClr val="1E00AA"/>
                </a:solidFill>
                <a:latin typeface="Kruti Dev 010" pitchFamily="2" charset="0"/>
              </a:rPr>
              <a:t>kstuk</a:t>
            </a:r>
            <a:r>
              <a:rPr>
                <a:latin typeface="Arial" charset="0"/>
                <a:cs typeface="Arial" charset="0"/>
              </a:rPr>
              <a:t>): for children</a:t>
            </a:r>
            <a:endParaRPr lang="en-GB">
              <a:latin typeface="Arial" charset="0"/>
              <a:cs typeface="Arial" charset="0"/>
            </a:endParaRPr>
          </a:p>
          <a:p>
            <a:pPr marL="544142" indent="-544142">
              <a:buFont typeface="Calibri" pitchFamily="34" charset="0"/>
              <a:buAutoNum type="arabicPeriod"/>
              <a:defRPr/>
            </a:pPr>
            <a:endParaRPr>
              <a:latin typeface="Arial" charset="0"/>
              <a:cs typeface="Arial" charset="0"/>
            </a:endParaRPr>
          </a:p>
          <a:p>
            <a:pPr marL="544142" indent="-544142">
              <a:buFont typeface="Calibri" pitchFamily="34" charset="0"/>
              <a:buAutoNum type="arabicPeriod"/>
              <a:defRPr/>
            </a:pPr>
            <a:endParaRPr>
              <a:latin typeface="Arial" charset="0"/>
              <a:cs typeface="Arial" charset="0"/>
            </a:endParaRPr>
          </a:p>
          <a:p>
            <a:pPr marL="544142" indent="-544142">
              <a:buFont typeface="Calibri" pitchFamily="34" charset="0"/>
              <a:buAutoNum type="arabicPeriod"/>
              <a:defRPr/>
            </a:pPr>
            <a:endParaRPr>
              <a:latin typeface="Arial" charset="0"/>
              <a:cs typeface="Arial" charset="0"/>
            </a:endParaRPr>
          </a:p>
          <a:p>
            <a:pPr marL="544142" indent="-544142">
              <a:buFont typeface="Calibri" pitchFamily="34" charset="0"/>
              <a:buAutoNum type="arabicPeriod"/>
              <a:defRPr/>
            </a:pPr>
            <a:endParaRPr lang="en-GB">
              <a:latin typeface="Arial" charset="0"/>
              <a:cs typeface="Arial" charset="0"/>
            </a:endParaRPr>
          </a:p>
          <a:p>
            <a:pPr marL="544142" indent="-544142">
              <a:buFont typeface="Calibri" pitchFamily="34" charset="0"/>
              <a:buAutoNum type="arabicPeriod"/>
              <a:defRPr/>
            </a:pPr>
            <a:r>
              <a:rPr lang="en-GB">
                <a:latin typeface="Arial" charset="0"/>
                <a:cs typeface="Arial" charset="0"/>
              </a:rPr>
              <a:t>Undivided Society, Universal Human Order Program</a:t>
            </a:r>
          </a:p>
          <a:p>
            <a:pPr marL="544142" indent="-544142">
              <a:buNone/>
              <a:defRPr/>
            </a:pPr>
            <a:r>
              <a:rPr lang="en-GB">
                <a:latin typeface="Arial" charset="0"/>
                <a:cs typeface="Arial" charset="0"/>
              </a:rPr>
              <a:t>	(</a:t>
            </a:r>
            <a:r>
              <a:rPr sz="2899">
                <a:solidFill>
                  <a:srgbClr val="1E00AA"/>
                </a:solidFill>
                <a:latin typeface="Kruti Dev 010" pitchFamily="2" charset="0"/>
              </a:rPr>
              <a:t>v[</a:t>
            </a:r>
            <a:r>
              <a:rPr sz="2899" err="1">
                <a:solidFill>
                  <a:srgbClr val="1E00AA"/>
                </a:solidFill>
                <a:latin typeface="Kruti Dev 010" pitchFamily="2" charset="0"/>
              </a:rPr>
              <a:t>k.M</a:t>
            </a:r>
            <a:r>
              <a:rPr sz="2899">
                <a:solidFill>
                  <a:srgbClr val="1E00AA"/>
                </a:solidFill>
                <a:latin typeface="Kruti Dev 010" pitchFamily="2" charset="0"/>
              </a:rPr>
              <a:t> </a:t>
            </a:r>
            <a:r>
              <a:rPr sz="2899" err="1">
                <a:solidFill>
                  <a:srgbClr val="1E00AA"/>
                </a:solidFill>
                <a:latin typeface="Kruti Dev 010" pitchFamily="2" charset="0"/>
              </a:rPr>
              <a:t>lekt</a:t>
            </a:r>
            <a:r>
              <a:rPr sz="2899">
                <a:solidFill>
                  <a:srgbClr val="1E00AA"/>
                </a:solidFill>
                <a:latin typeface="Kruti Dev 010" pitchFamily="2" charset="0"/>
              </a:rPr>
              <a:t>] </a:t>
            </a:r>
            <a:r>
              <a:rPr sz="2899" err="1">
                <a:solidFill>
                  <a:srgbClr val="1E00AA"/>
                </a:solidFill>
                <a:latin typeface="Kruti Dev 010" pitchFamily="2" charset="0"/>
              </a:rPr>
              <a:t>lkoZHkkSe</a:t>
            </a:r>
            <a:r>
              <a:rPr sz="2899">
                <a:solidFill>
                  <a:srgbClr val="1E00AA"/>
                </a:solidFill>
                <a:latin typeface="Kruti Dev 010" pitchFamily="2" charset="0"/>
              </a:rPr>
              <a:t> </a:t>
            </a:r>
            <a:r>
              <a:rPr sz="2899" err="1">
                <a:solidFill>
                  <a:srgbClr val="1E00AA"/>
                </a:solidFill>
                <a:latin typeface="Kruti Dev 010" pitchFamily="2" charset="0"/>
              </a:rPr>
              <a:t>O;oLFkk</a:t>
            </a:r>
            <a:r>
              <a:rPr sz="2899">
                <a:solidFill>
                  <a:srgbClr val="1E00AA"/>
                </a:solidFill>
                <a:latin typeface="Kruti Dev 010" pitchFamily="2" charset="0"/>
              </a:rPr>
              <a:t> ;</a:t>
            </a:r>
            <a:r>
              <a:rPr sz="2899" err="1">
                <a:solidFill>
                  <a:srgbClr val="1E00AA"/>
                </a:solidFill>
                <a:latin typeface="Kruti Dev 010" pitchFamily="2" charset="0"/>
              </a:rPr>
              <a:t>kstuk</a:t>
            </a:r>
            <a:r>
              <a:rPr lang="en-GB">
                <a:latin typeface="Arial" charset="0"/>
                <a:cs typeface="Arial" charset="0"/>
              </a:rPr>
              <a:t>)</a:t>
            </a:r>
          </a:p>
          <a:p>
            <a:pPr marL="544142" indent="-544142">
              <a:buNone/>
              <a:defRPr/>
            </a:pPr>
            <a:endParaRPr lang="en-GB">
              <a:latin typeface="Arial" charset="0"/>
              <a:cs typeface="Arial" charset="0"/>
            </a:endParaRPr>
          </a:p>
          <a:p>
            <a:pPr marL="544142" indent="-544142">
              <a:buNone/>
              <a:defRPr/>
            </a:pPr>
            <a:endParaRPr lang="en-GB">
              <a:latin typeface="Arial" charset="0"/>
              <a:cs typeface="Arial" charset="0"/>
            </a:endParaRPr>
          </a:p>
          <a:p>
            <a:pPr marL="271983" indent="-271983">
              <a:buNone/>
              <a:defRPr/>
            </a:pPr>
            <a:r>
              <a:rPr>
                <a:solidFill>
                  <a:schemeClr val="bg1"/>
                </a:solidFill>
              </a:rPr>
              <a:t>Just as a seed replicates itself, so the vision of an Undivided Society and Universal Human Order can be evidenced on this planet…</a:t>
            </a:r>
          </a:p>
          <a:p>
            <a:pPr marL="271983" indent="-271983">
              <a:buNone/>
              <a:defRPr/>
            </a:pPr>
            <a:endParaRPr lang="it-IT" sz="2400"/>
          </a:p>
          <a:p>
            <a:pPr marL="271983" indent="-271983">
              <a:buNone/>
              <a:defRPr/>
            </a:pPr>
            <a:r>
              <a:rPr lang="it-IT" sz="2400"/>
              <a:t>Family – Family cluster – Village – Village cluster ... Nation ... World Family </a:t>
            </a:r>
          </a:p>
          <a:p>
            <a:pPr marL="271983" indent="-271983">
              <a:buNone/>
              <a:defRPr/>
            </a:pPr>
            <a:r>
              <a:rPr lang="it-IT" sz="2100" b="1"/>
              <a:t>~</a:t>
            </a:r>
            <a:r>
              <a:rPr lang="it-IT" sz="2899" b="1">
                <a:latin typeface="Kruti Dev 010" pitchFamily="2" charset="0"/>
                <a:cs typeface="Arial" charset="0"/>
              </a:rPr>
              <a:t>10</a:t>
            </a:r>
            <a:r>
              <a:rPr lang="it-IT" sz="2899" b="1" baseline="30000">
                <a:latin typeface="Kruti Dev 010" pitchFamily="2" charset="0"/>
                <a:cs typeface="Arial" charset="0"/>
              </a:rPr>
              <a:t>1</a:t>
            </a:r>
            <a:r>
              <a:rPr lang="it-IT" sz="2899" b="1">
                <a:latin typeface="Kruti Dev 010" pitchFamily="2" charset="0"/>
                <a:cs typeface="Arial" charset="0"/>
              </a:rPr>
              <a:t>		</a:t>
            </a:r>
            <a:r>
              <a:rPr lang="it-IT" sz="2899" b="1"/>
              <a:t> </a:t>
            </a:r>
            <a:r>
              <a:rPr lang="it-IT" sz="2100" b="1"/>
              <a:t>~</a:t>
            </a:r>
            <a:r>
              <a:rPr lang="it-IT" sz="2899" b="1">
                <a:latin typeface="Kruti Dev 010" pitchFamily="2" charset="0"/>
                <a:cs typeface="Arial" charset="0"/>
              </a:rPr>
              <a:t>10</a:t>
            </a:r>
            <a:r>
              <a:rPr lang="it-IT" sz="2899" b="1" baseline="30000">
                <a:latin typeface="Kruti Dev 010" pitchFamily="2" charset="0"/>
                <a:cs typeface="Arial" charset="0"/>
              </a:rPr>
              <a:t>2</a:t>
            </a:r>
            <a:r>
              <a:rPr lang="it-IT" sz="2899" b="1">
                <a:latin typeface="Kruti Dev 010" pitchFamily="2" charset="0"/>
                <a:cs typeface="Arial" charset="0"/>
              </a:rPr>
              <a:t>						</a:t>
            </a:r>
            <a:r>
              <a:rPr lang="it-IT" sz="2899" b="1"/>
              <a:t> </a:t>
            </a:r>
            <a:r>
              <a:rPr lang="it-IT" sz="2100" b="1"/>
              <a:t>~</a:t>
            </a:r>
            <a:r>
              <a:rPr lang="it-IT" sz="2899" b="1">
                <a:latin typeface="Kruti Dev 010" pitchFamily="2" charset="0"/>
                <a:cs typeface="Arial" charset="0"/>
              </a:rPr>
              <a:t>10</a:t>
            </a:r>
            <a:r>
              <a:rPr lang="it-IT" sz="2899" b="1" baseline="30000">
                <a:latin typeface="Kruti Dev 010" pitchFamily="2" charset="0"/>
                <a:cs typeface="Arial" charset="0"/>
              </a:rPr>
              <a:t>10</a:t>
            </a:r>
          </a:p>
        </p:txBody>
      </p:sp>
      <p:grpSp>
        <p:nvGrpSpPr>
          <p:cNvPr id="54276" name="Group 7">
            <a:extLst>
              <a:ext uri="{FF2B5EF4-FFF2-40B4-BE49-F238E27FC236}">
                <a16:creationId xmlns:a16="http://schemas.microsoft.com/office/drawing/2014/main" id="{BED3024A-D43B-40DF-9CDF-849F3020C4C4}"/>
              </a:ext>
            </a:extLst>
          </p:cNvPr>
          <p:cNvGrpSpPr>
            <a:grpSpLocks/>
          </p:cNvGrpSpPr>
          <p:nvPr/>
        </p:nvGrpSpPr>
        <p:grpSpPr bwMode="auto">
          <a:xfrm>
            <a:off x="3862112" y="990371"/>
            <a:ext cx="8226109" cy="1199872"/>
            <a:chOff x="2743200" y="1066800"/>
            <a:chExt cx="6172200" cy="1200329"/>
          </a:xfrm>
        </p:grpSpPr>
        <p:sp>
          <p:nvSpPr>
            <p:cNvPr id="4" name="Down Arrow 3">
              <a:extLst>
                <a:ext uri="{FF2B5EF4-FFF2-40B4-BE49-F238E27FC236}">
                  <a16:creationId xmlns:a16="http://schemas.microsoft.com/office/drawing/2014/main" id="{C0FAB4F6-9B73-4819-B8B3-654DAE541B02}"/>
                </a:ext>
              </a:extLst>
            </p:cNvPr>
            <p:cNvSpPr/>
            <p:nvPr/>
          </p:nvSpPr>
          <p:spPr>
            <a:xfrm>
              <a:off x="2743200" y="1143011"/>
              <a:ext cx="228644" cy="990748"/>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sp>
          <p:nvSpPr>
            <p:cNvPr id="54286" name="TextBox 5">
              <a:extLst>
                <a:ext uri="{FF2B5EF4-FFF2-40B4-BE49-F238E27FC236}">
                  <a16:creationId xmlns:a16="http://schemas.microsoft.com/office/drawing/2014/main" id="{CCDFB306-B165-495D-8173-413594D17D90}"/>
                </a:ext>
              </a:extLst>
            </p:cNvPr>
            <p:cNvSpPr txBox="1">
              <a:spLocks noChangeArrowheads="1"/>
            </p:cNvSpPr>
            <p:nvPr/>
          </p:nvSpPr>
          <p:spPr bwMode="auto">
            <a:xfrm>
              <a:off x="3048000" y="1066800"/>
              <a:ext cx="5867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000000"/>
                  </a:solidFill>
                </a:rPr>
                <a:t>People with Right Understanding &amp; Right Feeling</a:t>
              </a:r>
            </a:p>
            <a:p>
              <a:pPr eaLnBrk="1" hangingPunct="1">
                <a:buFontTx/>
                <a:buChar char="-"/>
              </a:pPr>
              <a:r>
                <a:rPr lang="en-US" altLang="en-US">
                  <a:solidFill>
                    <a:srgbClr val="000000"/>
                  </a:solidFill>
                </a:rPr>
                <a:t> Parents	- Policy Makers</a:t>
              </a:r>
            </a:p>
            <a:p>
              <a:pPr eaLnBrk="1" hangingPunct="1">
                <a:buFontTx/>
                <a:buChar char="-"/>
              </a:pPr>
              <a:r>
                <a:rPr lang="en-US" altLang="en-US">
                  <a:solidFill>
                    <a:srgbClr val="000000"/>
                  </a:solidFill>
                </a:rPr>
                <a:t>Teachers	…</a:t>
              </a:r>
            </a:p>
            <a:p>
              <a:pPr eaLnBrk="1" hangingPunct="1"/>
              <a:endParaRPr lang="en-GB" altLang="en-US">
                <a:solidFill>
                  <a:srgbClr val="000000"/>
                </a:solidFill>
              </a:endParaRPr>
            </a:p>
          </p:txBody>
        </p:sp>
      </p:grpSp>
      <p:grpSp>
        <p:nvGrpSpPr>
          <p:cNvPr id="54277" name="Group 8">
            <a:extLst>
              <a:ext uri="{FF2B5EF4-FFF2-40B4-BE49-F238E27FC236}">
                <a16:creationId xmlns:a16="http://schemas.microsoft.com/office/drawing/2014/main" id="{DF8AA538-FC54-4D71-8391-075282776A9F}"/>
              </a:ext>
            </a:extLst>
          </p:cNvPr>
          <p:cNvGrpSpPr>
            <a:grpSpLocks/>
          </p:cNvGrpSpPr>
          <p:nvPr/>
        </p:nvGrpSpPr>
        <p:grpSpPr bwMode="auto">
          <a:xfrm>
            <a:off x="3862112" y="2666382"/>
            <a:ext cx="8226109" cy="1028462"/>
            <a:chOff x="2743200" y="2706469"/>
            <a:chExt cx="6172200" cy="1027331"/>
          </a:xfrm>
        </p:grpSpPr>
        <p:sp>
          <p:nvSpPr>
            <p:cNvPr id="5" name="Down Arrow 4">
              <a:extLst>
                <a:ext uri="{FF2B5EF4-FFF2-40B4-BE49-F238E27FC236}">
                  <a16:creationId xmlns:a16="http://schemas.microsoft.com/office/drawing/2014/main" id="{038B5B0E-4BF3-49D6-85D5-62B77A0F07D6}"/>
                </a:ext>
              </a:extLst>
            </p:cNvPr>
            <p:cNvSpPr/>
            <p:nvPr/>
          </p:nvSpPr>
          <p:spPr>
            <a:xfrm>
              <a:off x="2743200" y="2742933"/>
              <a:ext cx="228644" cy="990867"/>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sp>
          <p:nvSpPr>
            <p:cNvPr id="54284" name="TextBox 6">
              <a:extLst>
                <a:ext uri="{FF2B5EF4-FFF2-40B4-BE49-F238E27FC236}">
                  <a16:creationId xmlns:a16="http://schemas.microsoft.com/office/drawing/2014/main" id="{15EBF695-D21A-49A3-B31B-BFBC6AC51B53}"/>
                </a:ext>
              </a:extLst>
            </p:cNvPr>
            <p:cNvSpPr txBox="1">
              <a:spLocks noChangeArrowheads="1"/>
            </p:cNvSpPr>
            <p:nvPr/>
          </p:nvSpPr>
          <p:spPr bwMode="auto">
            <a:xfrm>
              <a:off x="3048000" y="2706469"/>
              <a:ext cx="58674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000000"/>
                  </a:solidFill>
                </a:rPr>
                <a:t>People with Right Understanding &amp; Right Feeling</a:t>
              </a:r>
            </a:p>
            <a:p>
              <a:pPr eaLnBrk="1" hangingPunct="1"/>
              <a:r>
                <a:rPr lang="en-US" altLang="en-US">
                  <a:solidFill>
                    <a:srgbClr val="000000"/>
                  </a:solidFill>
                </a:rPr>
                <a:t>- People with definite Human conduct, the competence to participate  in Universal Human Order</a:t>
              </a:r>
              <a:endParaRPr lang="en-GB" altLang="en-US">
                <a:solidFill>
                  <a:srgbClr val="000000"/>
                </a:solidFill>
              </a:endParaRPr>
            </a:p>
          </p:txBody>
        </p:sp>
      </p:grpSp>
      <p:sp>
        <p:nvSpPr>
          <p:cNvPr id="21510" name="TextBox 9">
            <a:extLst>
              <a:ext uri="{FF2B5EF4-FFF2-40B4-BE49-F238E27FC236}">
                <a16:creationId xmlns:a16="http://schemas.microsoft.com/office/drawing/2014/main" id="{13A2FB5A-78B4-461A-93D7-C19360C48FC0}"/>
              </a:ext>
            </a:extLst>
          </p:cNvPr>
          <p:cNvSpPr txBox="1">
            <a:spLocks noChangeArrowheads="1"/>
          </p:cNvSpPr>
          <p:nvPr/>
        </p:nvSpPr>
        <p:spPr bwMode="auto">
          <a:xfrm>
            <a:off x="205357" y="1060204"/>
            <a:ext cx="3453601" cy="94117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108825" tIns="54412" rIns="108825" bIns="54412">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000000"/>
                </a:solidFill>
              </a:rPr>
              <a:t>10 yrs 		  1</a:t>
            </a:r>
          </a:p>
          <a:p>
            <a:pPr eaLnBrk="1" hangingPunct="1"/>
            <a:r>
              <a:rPr lang="en-US" altLang="en-US">
                <a:solidFill>
                  <a:srgbClr val="000000"/>
                </a:solidFill>
              </a:rPr>
              <a:t>Next 10 yrs	10</a:t>
            </a:r>
          </a:p>
          <a:p>
            <a:pPr eaLnBrk="1" hangingPunct="1"/>
            <a:r>
              <a:rPr lang="en-US" altLang="en-US">
                <a:solidFill>
                  <a:srgbClr val="000000"/>
                </a:solidFill>
              </a:rPr>
              <a:t>100 yrs	           1000 cr</a:t>
            </a:r>
          </a:p>
        </p:txBody>
      </p:sp>
      <p:sp>
        <p:nvSpPr>
          <p:cNvPr id="21511" name="TextBox 10">
            <a:extLst>
              <a:ext uri="{FF2B5EF4-FFF2-40B4-BE49-F238E27FC236}">
                <a16:creationId xmlns:a16="http://schemas.microsoft.com/office/drawing/2014/main" id="{01AF2881-3FEF-4F1C-B4AA-644D5F487F29}"/>
              </a:ext>
            </a:extLst>
          </p:cNvPr>
          <p:cNvSpPr txBox="1">
            <a:spLocks noChangeArrowheads="1"/>
          </p:cNvSpPr>
          <p:nvPr/>
        </p:nvSpPr>
        <p:spPr bwMode="auto">
          <a:xfrm>
            <a:off x="205357" y="2769547"/>
            <a:ext cx="3453601" cy="38726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108825" tIns="54412" rIns="108825" bIns="54412">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000000"/>
                </a:solidFill>
              </a:rPr>
              <a:t>20-50 yrs</a:t>
            </a:r>
          </a:p>
        </p:txBody>
      </p:sp>
      <p:sp>
        <p:nvSpPr>
          <p:cNvPr id="21512" name="TextBox 11">
            <a:extLst>
              <a:ext uri="{FF2B5EF4-FFF2-40B4-BE49-F238E27FC236}">
                <a16:creationId xmlns:a16="http://schemas.microsoft.com/office/drawing/2014/main" id="{37B2FEB8-7B18-40E8-81D1-D2B9A35C78F3}"/>
              </a:ext>
            </a:extLst>
          </p:cNvPr>
          <p:cNvSpPr txBox="1">
            <a:spLocks noChangeArrowheads="1"/>
          </p:cNvSpPr>
          <p:nvPr/>
        </p:nvSpPr>
        <p:spPr bwMode="auto">
          <a:xfrm>
            <a:off x="205357" y="4431274"/>
            <a:ext cx="3453601" cy="38567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108825" tIns="54412" rIns="108825" bIns="54412">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000000"/>
                </a:solidFill>
              </a:rPr>
              <a:t>10-20 yrs</a:t>
            </a:r>
          </a:p>
        </p:txBody>
      </p:sp>
      <p:sp>
        <p:nvSpPr>
          <p:cNvPr id="54281" name="TextBox 6">
            <a:extLst>
              <a:ext uri="{FF2B5EF4-FFF2-40B4-BE49-F238E27FC236}">
                <a16:creationId xmlns:a16="http://schemas.microsoft.com/office/drawing/2014/main" id="{1415569F-F0E3-4FF9-9C3B-6E1E818AE23A}"/>
              </a:ext>
            </a:extLst>
          </p:cNvPr>
          <p:cNvSpPr txBox="1">
            <a:spLocks noChangeArrowheads="1"/>
          </p:cNvSpPr>
          <p:nvPr/>
        </p:nvSpPr>
        <p:spPr bwMode="auto">
          <a:xfrm>
            <a:off x="4268417" y="4304304"/>
            <a:ext cx="7819803" cy="385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25" tIns="54412" rIns="108825" bIns="54412">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000000"/>
                </a:solidFill>
              </a:rPr>
              <a:t>Fulfilment of Human Goal</a:t>
            </a:r>
            <a:endParaRPr lang="en-GB" altLang="en-US">
              <a:solidFill>
                <a:srgbClr val="000000"/>
              </a:solidFill>
            </a:endParaRPr>
          </a:p>
        </p:txBody>
      </p:sp>
      <p:pic>
        <p:nvPicPr>
          <p:cNvPr id="54282" name="Picture 15" descr="Human Goal.png">
            <a:extLst>
              <a:ext uri="{FF2B5EF4-FFF2-40B4-BE49-F238E27FC236}">
                <a16:creationId xmlns:a16="http://schemas.microsoft.com/office/drawing/2014/main" id="{A4E23DC9-BB11-4FA1-BAA9-D8AAE99D7F0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23946" y="4648712"/>
            <a:ext cx="7259545" cy="1009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5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5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0" grpId="0" animBg="1"/>
      <p:bldP spid="21511" grpId="0" animBg="1"/>
      <p:bldP spid="215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D2DFE8E6-8FE7-47DE-BA8D-1B2762C61B91}"/>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25" tIns="54412" rIns="108825" bIns="54412" numCol="1" anchor="t" anchorCtr="0" compatLnSpc="1">
            <a:prstTxWarp prst="textNoShape">
              <a:avLst/>
            </a:prstTxWarp>
          </a:bodyPr>
          <a:lstStyle/>
          <a:p>
            <a:r>
              <a:rPr lang="en-US" altLang="en-US"/>
              <a:t>The Core Message</a:t>
            </a:r>
          </a:p>
        </p:txBody>
      </p:sp>
      <p:sp>
        <p:nvSpPr>
          <p:cNvPr id="55299" name="Text Placeholder 2">
            <a:extLst>
              <a:ext uri="{FF2B5EF4-FFF2-40B4-BE49-F238E27FC236}">
                <a16:creationId xmlns:a16="http://schemas.microsoft.com/office/drawing/2014/main" id="{083E69BE-191D-4F1A-B2F2-7A294C674D1D}"/>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25" tIns="54412" rIns="108825" bIns="54412" numCol="1" anchor="t" anchorCtr="0" compatLnSpc="1">
            <a:prstTxWarp prst="textNoShape">
              <a:avLst/>
            </a:prstTxWarp>
            <a:normAutofit/>
          </a:bodyPr>
          <a:lstStyle/>
          <a:p>
            <a:pPr defTabSz="1087221"/>
            <a:r>
              <a:rPr altLang="en-US" sz="2200"/>
              <a:t>To be able to fulfil the basic human aspirations i.e., happiness and prosperity and their continuity, it is essential to gain the right understanding – the understanding about oneself vis-a-vis the rest of existence, the understanding about continuous happiness and prosperity. </a:t>
            </a:r>
          </a:p>
          <a:p>
            <a:pPr defTabSz="1087221"/>
            <a:r>
              <a:rPr altLang="en-US" sz="2200"/>
              <a:t>This involves the realization that there is an innate harmony at all levels of existence. In fact, the whole existence is co-existence. </a:t>
            </a:r>
          </a:p>
          <a:p>
            <a:pPr defTabSz="1087221"/>
            <a:r>
              <a:rPr altLang="en-US" sz="2200"/>
              <a:t>It is the essential purpose of human beings to understand this harmony and co-existence and learn to live in accordance with it and be fulfilled. </a:t>
            </a:r>
          </a:p>
          <a:p>
            <a:pPr defTabSz="1087221"/>
            <a:r>
              <a:rPr altLang="en-US" sz="2200"/>
              <a:t>It thus leads to:</a:t>
            </a:r>
          </a:p>
          <a:p>
            <a:pPr lvl="1" defTabSz="1087221"/>
            <a:r>
              <a:rPr altLang="en-US" sz="2200"/>
              <a:t>Individual transformation – from animal consciousness to human consciousness and </a:t>
            </a:r>
          </a:p>
          <a:p>
            <a:pPr lvl="1" defTabSz="1087221"/>
            <a:r>
              <a:rPr altLang="en-US" sz="2200"/>
              <a:t>Societal transformation – from inhuman society to humane society</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70EAB887-C64A-409D-8B35-FDE73A330B1F}"/>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25" tIns="54412" rIns="108825" bIns="54412" numCol="1" anchor="t" anchorCtr="0" compatLnSpc="1">
            <a:prstTxWarp prst="textNoShape">
              <a:avLst/>
            </a:prstTxWarp>
          </a:bodyPr>
          <a:lstStyle/>
          <a:p>
            <a:r>
              <a:rPr lang="en-US" altLang="en-US"/>
              <a:t>Steps for Transformation</a:t>
            </a:r>
          </a:p>
        </p:txBody>
      </p:sp>
      <p:sp>
        <p:nvSpPr>
          <p:cNvPr id="56323" name="Text Placeholder 2">
            <a:extLst>
              <a:ext uri="{FF2B5EF4-FFF2-40B4-BE49-F238E27FC236}">
                <a16:creationId xmlns:a16="http://schemas.microsoft.com/office/drawing/2014/main" id="{0F1634E0-1AF1-4240-9FB6-EB1275606233}"/>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25" tIns="54412" rIns="108825" bIns="54412" numCol="1" anchor="t" anchorCtr="0" compatLnSpc="1">
            <a:prstTxWarp prst="textNoShape">
              <a:avLst/>
            </a:prstTxWarp>
            <a:normAutofit/>
          </a:bodyPr>
          <a:lstStyle/>
          <a:p>
            <a:pPr marL="0" indent="0" defTabSz="1087221">
              <a:buNone/>
            </a:pPr>
            <a:r>
              <a:rPr altLang="en-US"/>
              <a:t>Step 1: Steps for Individual Transformation</a:t>
            </a:r>
          </a:p>
          <a:p>
            <a:pPr marL="0" indent="0" defTabSz="1087221">
              <a:buNone/>
            </a:pPr>
            <a:endParaRPr altLang="en-US"/>
          </a:p>
          <a:p>
            <a:pPr marL="0" indent="0" defTabSz="1087221">
              <a:buNone/>
            </a:pPr>
            <a:r>
              <a:rPr altLang="en-US"/>
              <a:t>Step 2: Creating Mass Awareness towards Holistic Development </a:t>
            </a:r>
          </a:p>
          <a:p>
            <a:pPr marL="0" indent="0" defTabSz="1087221">
              <a:buNone/>
            </a:pPr>
            <a:endParaRPr altLang="en-US"/>
          </a:p>
          <a:p>
            <a:pPr marL="0" indent="0" defTabSz="1087221">
              <a:buNone/>
            </a:pPr>
            <a:r>
              <a:rPr altLang="en-US"/>
              <a:t>Step 3: Moving towards Humanising the Mainstream Education</a:t>
            </a:r>
          </a:p>
          <a:p>
            <a:pPr marL="0" indent="0" defTabSz="1087221">
              <a:buNone/>
            </a:pPr>
            <a:endParaRPr altLang="en-US"/>
          </a:p>
          <a:p>
            <a:pPr marL="0" indent="0" defTabSz="1087221">
              <a:buNone/>
            </a:pPr>
            <a:r>
              <a:rPr altLang="en-US"/>
              <a:t>Step 4: Developing Models for Holistic Living in Educational Institutions and</a:t>
            </a:r>
          </a:p>
          <a:p>
            <a:pPr marL="0" indent="0" defTabSz="1087221">
              <a:buNone/>
            </a:pPr>
            <a:r>
              <a:rPr altLang="en-US"/>
              <a:t>	in the Community</a:t>
            </a:r>
          </a:p>
        </p:txBody>
      </p:sp>
      <p:pic>
        <p:nvPicPr>
          <p:cNvPr id="5" name="Picture 8">
            <a:extLst>
              <a:ext uri="{FF2B5EF4-FFF2-40B4-BE49-F238E27FC236}">
                <a16:creationId xmlns:a16="http://schemas.microsoft.com/office/drawing/2014/main" id="{003980D8-7110-46EA-A39C-C0661F4E56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0900" y="5268913"/>
            <a:ext cx="1166813"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415F1B39-0A86-476B-90CF-5692AC81C531}"/>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25" tIns="54412" rIns="108825" bIns="54412" numCol="1" anchor="t" anchorCtr="0" compatLnSpc="1">
            <a:prstTxWarp prst="textNoShape">
              <a:avLst/>
            </a:prstTxWarp>
          </a:bodyPr>
          <a:lstStyle/>
          <a:p>
            <a:r>
              <a:rPr lang="en-US" altLang="en-US"/>
              <a:t>Step 1: Steps for Individual Transformation</a:t>
            </a:r>
          </a:p>
        </p:txBody>
      </p:sp>
      <p:sp>
        <p:nvSpPr>
          <p:cNvPr id="57347" name="Text Placeholder 2">
            <a:extLst>
              <a:ext uri="{FF2B5EF4-FFF2-40B4-BE49-F238E27FC236}">
                <a16:creationId xmlns:a16="http://schemas.microsoft.com/office/drawing/2014/main" id="{E333A4AF-0DE1-41AA-B438-7701DB995548}"/>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25" tIns="54412" rIns="108825" bIns="54412" numCol="1" anchor="t" anchorCtr="0" compatLnSpc="1">
            <a:prstTxWarp prst="textNoShape">
              <a:avLst/>
            </a:prstTxWarp>
            <a:normAutofit/>
          </a:bodyPr>
          <a:lstStyle/>
          <a:p>
            <a:pPr marL="0" indent="0" defTabSz="1087221">
              <a:buNone/>
            </a:pPr>
            <a:r>
              <a:rPr altLang="en-US"/>
              <a:t>1.1 To verify the proposals on your own right, i.e. on the basis of your natural acceptance and on the basis of your experiential validation. </a:t>
            </a:r>
          </a:p>
          <a:p>
            <a:pPr marL="0" indent="0" defTabSz="1087221">
              <a:buNone/>
            </a:pPr>
            <a:endParaRPr altLang="en-US"/>
          </a:p>
          <a:p>
            <a:pPr marL="0" indent="0" defTabSz="1087221">
              <a:buNone/>
            </a:pPr>
            <a:r>
              <a:rPr altLang="en-US"/>
              <a:t>1.2 To be aware of yourself, of your imagination (desire, thought and expectation) every moment. With this awareness, you will know the content of your imagination and also of all the accumulated acceptances which are your sanskar. </a:t>
            </a:r>
          </a:p>
          <a:p>
            <a:pPr marL="0" indent="0" defTabSz="1087221">
              <a:buNone/>
            </a:pPr>
            <a:endParaRPr altLang="en-US"/>
          </a:p>
          <a:p>
            <a:pPr marL="0" indent="0" defTabSz="1087221">
              <a:buNone/>
            </a:pPr>
            <a:r>
              <a:rPr altLang="en-US"/>
              <a:t>1.3 Now, with the awareness of your imagination, of your sanskar, the third sub-step is self-evaluation – to evaluate your sanskar vis-à-vis your natural ac</a:t>
            </a:r>
          </a:p>
          <a:p>
            <a:pPr marL="0" indent="0" defTabSz="1087221">
              <a:buNone/>
            </a:pPr>
            <a:endParaRPr altLang="en-US"/>
          </a:p>
          <a:p>
            <a:pPr marL="0" indent="0" defTabSz="1087221">
              <a:buNone/>
            </a:pPr>
            <a:r>
              <a:rPr lang="fr-FR" altLang="en-US"/>
              <a:t>Recall that </a:t>
            </a:r>
          </a:p>
          <a:p>
            <a:pPr marL="0" indent="0" defTabSz="1087221">
              <a:buNone/>
            </a:pPr>
            <a:r>
              <a:rPr lang="fr-FR" altLang="en-US"/>
              <a:t>sanskar (t) + environment (t) +self-exploration (t) </a:t>
            </a:r>
            <a:r>
              <a:rPr lang="fr-FR" altLang="en-US">
                <a:sym typeface="Wingdings" panose="05000000000000000000" pitchFamily="2" charset="2"/>
              </a:rPr>
              <a:t></a:t>
            </a:r>
            <a:r>
              <a:rPr lang="fr-FR" altLang="en-US"/>
              <a:t>sanskar (t+1)</a:t>
            </a:r>
            <a:endParaRPr altLang="en-US"/>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7E0C5366-16D4-4B6D-9B83-384097EA9DE1}"/>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25" tIns="54412" rIns="108825" bIns="54412" numCol="1" anchor="t" anchorCtr="0" compatLnSpc="1">
            <a:prstTxWarp prst="textNoShape">
              <a:avLst/>
            </a:prstTxWarp>
          </a:bodyPr>
          <a:lstStyle/>
          <a:p>
            <a:r>
              <a:rPr lang="en-US" altLang="en-US"/>
              <a:t>Step 2: Creating Mass Awareness towards Holistic Development</a:t>
            </a:r>
          </a:p>
        </p:txBody>
      </p:sp>
      <p:sp>
        <p:nvSpPr>
          <p:cNvPr id="3" name="Text Placeholder 2">
            <a:extLst>
              <a:ext uri="{FF2B5EF4-FFF2-40B4-BE49-F238E27FC236}">
                <a16:creationId xmlns:a16="http://schemas.microsoft.com/office/drawing/2014/main" id="{4DD233A3-DBE7-4249-BEBF-02B3214AD21E}"/>
              </a:ext>
            </a:extLst>
          </p:cNvPr>
          <p:cNvSpPr>
            <a:spLocks noGrp="1"/>
          </p:cNvSpPr>
          <p:nvPr>
            <p:ph type="body" sz="quarter" idx="13"/>
          </p:nvPr>
        </p:nvSpPr>
        <p:spPr/>
        <p:txBody>
          <a:bodyPr>
            <a:normAutofit/>
          </a:bodyPr>
          <a:lstStyle/>
          <a:p>
            <a:pPr marL="271983" indent="-271983">
              <a:defRPr/>
            </a:pPr>
            <a:r>
              <a:t>With the right understanding and right feeling in you, you will develop the willingness and capacity to share with others. </a:t>
            </a:r>
          </a:p>
          <a:p>
            <a:pPr marL="271983" indent="-271983">
              <a:defRPr/>
            </a:pPr>
            <a:r>
              <a:t>Through sharing, you are facilitating and developing other people to have the right understanding, right feeling and right thought. </a:t>
            </a:r>
          </a:p>
          <a:p>
            <a:pPr marL="271983" indent="-271983">
              <a:defRPr/>
            </a:pPr>
            <a:r>
              <a:t>It can be in the form of informal talks and formal workshops. </a:t>
            </a:r>
          </a:p>
          <a:p>
            <a:pPr marL="271983" indent="-271983">
              <a:defRPr/>
            </a:pPr>
            <a:r>
              <a:t>The people to share with would include among others: </a:t>
            </a:r>
          </a:p>
          <a:p>
            <a:pPr marL="543968" lvl="1" indent="-271983">
              <a:defRPr/>
            </a:pPr>
            <a:r>
              <a:t>Family members and friends </a:t>
            </a:r>
          </a:p>
          <a:p>
            <a:pPr marL="543968" lvl="1" indent="-271983">
              <a:defRPr/>
            </a:pPr>
            <a:r>
              <a:t>People who have interest and readiness for purposeful social effort and social development </a:t>
            </a:r>
          </a:p>
          <a:p>
            <a:pPr marL="543968" lvl="1" indent="-271983">
              <a:defRPr/>
            </a:pPr>
            <a:r>
              <a:t>Educators, teacher and education administrators </a:t>
            </a:r>
          </a:p>
          <a:p>
            <a:pPr marL="543968" lvl="1" indent="-271983">
              <a:defRPr/>
            </a:pPr>
            <a:r>
              <a:t>People connected to governance </a:t>
            </a:r>
          </a:p>
          <a:p>
            <a:pPr marL="543968" lvl="1" indent="-271983">
              <a:defRPr/>
            </a:pPr>
            <a:r>
              <a:t>Your colleagues at work</a:t>
            </a:r>
          </a:p>
          <a:p>
            <a:pPr marL="272071" lvl="1" indent="0">
              <a:buNone/>
              <a:defRPr/>
            </a:pPr>
            <a:r>
              <a:t>To start with, it is important to share only with those who are already willing to listen. If you start this step before you have done sufficient work on yourself, people may not be able to accept you as a preceptor</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B44208C5-1EE5-42CA-9401-1971E97700A2}"/>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25" tIns="54412" rIns="108825" bIns="54412" numCol="1" anchor="t" anchorCtr="0" compatLnSpc="1">
            <a:prstTxWarp prst="textNoShape">
              <a:avLst/>
            </a:prstTxWarp>
          </a:bodyPr>
          <a:lstStyle/>
          <a:p>
            <a:r>
              <a:rPr lang="en-US" altLang="en-US"/>
              <a:t>Step 3: Moving towards Humanising the Mainstream Education</a:t>
            </a:r>
          </a:p>
        </p:txBody>
      </p:sp>
      <p:sp>
        <p:nvSpPr>
          <p:cNvPr id="59395" name="Text Placeholder 2">
            <a:extLst>
              <a:ext uri="{FF2B5EF4-FFF2-40B4-BE49-F238E27FC236}">
                <a16:creationId xmlns:a16="http://schemas.microsoft.com/office/drawing/2014/main" id="{10597F8F-945B-49CE-9C9E-C9CA32EFA758}"/>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25" tIns="54412" rIns="108825" bIns="54412" numCol="1" anchor="t" anchorCtr="0" compatLnSpc="1">
            <a:prstTxWarp prst="textNoShape">
              <a:avLst/>
            </a:prstTxWarp>
            <a:normAutofit/>
          </a:bodyPr>
          <a:lstStyle/>
          <a:p>
            <a:pPr marL="0" indent="0" defTabSz="1087221">
              <a:buNone/>
            </a:pPr>
            <a:r>
              <a:rPr altLang="en-US"/>
              <a:t>3.1 Integrating appropriate inputs of value education at various levels in the current curricula from school education to higher education. </a:t>
            </a:r>
          </a:p>
          <a:p>
            <a:pPr marL="0" indent="0" defTabSz="1087221">
              <a:buNone/>
            </a:pPr>
            <a:r>
              <a:rPr altLang="en-US"/>
              <a:t>3.2 To effectively proliferate the above effort, requisite support and policy initiatives by monitoring agencies, such as MHRD, UGC, AICTE, ICMR, University Academic Councils and School Education Boards will be helpful. </a:t>
            </a:r>
          </a:p>
          <a:p>
            <a:pPr marL="0" indent="0" defTabSz="1087221">
              <a:buNone/>
            </a:pPr>
            <a:r>
              <a:rPr altLang="en-US"/>
              <a:t>3.3 Further, it will be essential to introduce teacher orientation programs (faculty development programs) and development of resource material to implement the above suggestions at a large scale. </a:t>
            </a:r>
          </a:p>
          <a:p>
            <a:pPr marL="0" indent="0" defTabSz="1087221">
              <a:buNone/>
            </a:pPr>
            <a:r>
              <a:rPr altLang="en-US"/>
              <a:t>3.4 The next sub-step will be to provide adequate thrust to R&amp;D dedicated towards transforming the whole mainstream education into humanistic education (value-based education). This is going to be a long-drawn process. However, it is indispensable.</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45EB983A-B625-4679-B3C9-559D7AC60699}"/>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25" tIns="54412" rIns="108825" bIns="54412" numCol="1" anchor="t" anchorCtr="0" compatLnSpc="1">
            <a:prstTxWarp prst="textNoShape">
              <a:avLst/>
            </a:prstTxWarp>
          </a:bodyPr>
          <a:lstStyle/>
          <a:p>
            <a:r>
              <a:rPr lang="en-US" altLang="en-US" sz="1700"/>
              <a:t>Step 4: Developing Models for Holistic Living in Educational Institutions and in the Community</a:t>
            </a:r>
          </a:p>
        </p:txBody>
      </p:sp>
      <p:sp>
        <p:nvSpPr>
          <p:cNvPr id="60419" name="Text Placeholder 2">
            <a:extLst>
              <a:ext uri="{FF2B5EF4-FFF2-40B4-BE49-F238E27FC236}">
                <a16:creationId xmlns:a16="http://schemas.microsoft.com/office/drawing/2014/main" id="{D4430777-D9B5-4472-AD63-F126D8E73625}"/>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25" tIns="54412" rIns="108825" bIns="54412" numCol="1" anchor="t" anchorCtr="0" compatLnSpc="1">
            <a:prstTxWarp prst="textNoShape">
              <a:avLst/>
            </a:prstTxWarp>
            <a:normAutofit/>
          </a:bodyPr>
          <a:lstStyle/>
          <a:p>
            <a:pPr defTabSz="1087221"/>
            <a:r>
              <a:rPr altLang="en-US"/>
              <a:t>This will also necessitate linking the educational institutions with local development programs in collaboration with voluntary organizations and government agencies. </a:t>
            </a:r>
          </a:p>
          <a:p>
            <a:pPr defTabSz="1087221"/>
            <a:r>
              <a:rPr altLang="en-US"/>
              <a:t>Accordingly, the focus of R&amp;D in higher education institutions will need to be shifted towards various aspects of holistic development, resulting in the development of real-life models facilitating universal human order.</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E4EC8F5C-EA3A-4FF0-8A6F-C4A18F410BCD}"/>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55" tIns="34278" rIns="68555" bIns="34278" numCol="1" anchor="t" anchorCtr="0" compatLnSpc="1">
            <a:prstTxWarp prst="textNoShape">
              <a:avLst/>
            </a:prstTxWarp>
          </a:bodyPr>
          <a:lstStyle/>
          <a:p>
            <a:r>
              <a:rPr lang="en-IN" altLang="en-US"/>
              <a:t>Recalling: Holistic Value-based Education</a:t>
            </a:r>
            <a:endParaRPr lang="en-US" altLang="en-US"/>
          </a:p>
        </p:txBody>
      </p:sp>
      <p:sp>
        <p:nvSpPr>
          <p:cNvPr id="18435" name="Text Placeholder 2">
            <a:extLst>
              <a:ext uri="{FF2B5EF4-FFF2-40B4-BE49-F238E27FC236}">
                <a16:creationId xmlns:a16="http://schemas.microsoft.com/office/drawing/2014/main" id="{02E015A3-7641-414F-9E3F-0228CA41EC15}"/>
              </a:ext>
            </a:extLst>
          </p:cNvPr>
          <p:cNvSpPr>
            <a:spLocks noGrp="1" noChangeArrowheads="1"/>
          </p:cNvSpPr>
          <p:nvPr>
            <p:ph type="body" sz="quarter" idx="13"/>
          </p:nvPr>
        </p:nvSpPr>
        <p:spPr bwMode="auto"/>
        <p:txBody>
          <a:bodyPr vert="horz" wrap="square" lIns="68555" tIns="34278" rIns="68555" bIns="34278" numCol="1" anchor="t" anchorCtr="0" compatLnSpc="1">
            <a:prstTxWarp prst="textNoShape">
              <a:avLst/>
            </a:prstTxWarp>
            <a:normAutofit lnSpcReduction="10000"/>
          </a:bodyPr>
          <a:lstStyle/>
          <a:p>
            <a:pPr marL="0" indent="0">
              <a:buNone/>
              <a:defRPr/>
            </a:pPr>
            <a:r>
              <a:rPr lang="en-IN" altLang="en-US">
                <a:solidFill>
                  <a:schemeClr val="bg1"/>
                </a:solidFill>
              </a:rPr>
              <a:t>Human education-</a:t>
            </a:r>
            <a:r>
              <a:rPr lang="en-IN" altLang="en-US" err="1">
                <a:solidFill>
                  <a:schemeClr val="bg1"/>
                </a:solidFill>
              </a:rPr>
              <a:t>sanskar</a:t>
            </a:r>
            <a:r>
              <a:rPr lang="hi-IN" altLang="en-US">
                <a:solidFill>
                  <a:schemeClr val="bg1"/>
                </a:solidFill>
              </a:rPr>
              <a:t> </a:t>
            </a:r>
            <a:r>
              <a:rPr lang="en-IN" altLang="en-US">
                <a:solidFill>
                  <a:schemeClr val="bg1"/>
                </a:solidFill>
              </a:rPr>
              <a:t>(</a:t>
            </a:r>
            <a:r>
              <a:rPr lang="hi-IN" altLang="en-US">
                <a:solidFill>
                  <a:schemeClr val="bg1"/>
                </a:solidFill>
              </a:rPr>
              <a:t>मानवीय शिक्षा-संस्कार)</a:t>
            </a:r>
            <a:endParaRPr lang="en-IN" altLang="en-US">
              <a:solidFill>
                <a:schemeClr val="bg1"/>
              </a:solidFill>
            </a:endParaRPr>
          </a:p>
          <a:p>
            <a:pPr marL="0" indent="0">
              <a:buNone/>
              <a:defRPr/>
            </a:pPr>
            <a:endParaRPr lang="en-IN" altLang="en-US"/>
          </a:p>
          <a:p>
            <a:pPr marL="0" indent="0">
              <a:buNone/>
              <a:defRPr/>
            </a:pPr>
            <a:r>
              <a:rPr lang="en-IN" altLang="en-US"/>
              <a:t>Humane world vision</a:t>
            </a:r>
          </a:p>
          <a:p>
            <a:pPr marL="0" indent="0">
              <a:buNone/>
              <a:defRPr/>
            </a:pPr>
            <a:r>
              <a:rPr lang="en-IN" altLang="en-US"/>
              <a:t>(</a:t>
            </a:r>
            <a:r>
              <a:rPr lang="hi-IN" altLang="en-US"/>
              <a:t>मानवीय दृष्टि)</a:t>
            </a:r>
            <a:endParaRPr lang="en-IN" altLang="en-US"/>
          </a:p>
          <a:p>
            <a:pPr marL="0" indent="0">
              <a:buNone/>
              <a:defRPr/>
            </a:pPr>
            <a:r>
              <a:rPr lang="en-IN" altLang="en-US"/>
              <a:t>						</a:t>
            </a:r>
          </a:p>
          <a:p>
            <a:pPr marL="0" indent="0">
              <a:buNone/>
              <a:defRPr/>
            </a:pPr>
            <a:r>
              <a:rPr lang="en-IN" altLang="en-US"/>
              <a:t>Human values (participation in larger order)</a:t>
            </a:r>
          </a:p>
          <a:p>
            <a:pPr marL="0" indent="0">
              <a:buNone/>
              <a:defRPr/>
            </a:pPr>
            <a:r>
              <a:rPr lang="hi-IN" altLang="en-US"/>
              <a:t>मानवीय मूल्य (व्यवस्था में भागीदारी)		</a:t>
            </a:r>
            <a:endParaRPr lang="hi-IN" altLang="en-US" b="1"/>
          </a:p>
          <a:p>
            <a:pPr marL="0" indent="0">
              <a:buNone/>
              <a:defRPr/>
            </a:pPr>
            <a:endParaRPr lang="en-IN" altLang="en-US"/>
          </a:p>
          <a:p>
            <a:pPr marL="0" indent="0">
              <a:buNone/>
              <a:defRPr/>
            </a:pPr>
            <a:r>
              <a:rPr lang="en-IN" altLang="en-US"/>
              <a:t>Skills for living with human conduct</a:t>
            </a:r>
          </a:p>
          <a:p>
            <a:pPr marL="0" indent="0">
              <a:buNone/>
              <a:defRPr/>
            </a:pPr>
            <a:r>
              <a:rPr lang="hi-IN" altLang="en-US"/>
              <a:t>(मानवीय आचरण</a:t>
            </a:r>
            <a:r>
              <a:rPr lang="en-IN" altLang="en-US"/>
              <a:t> </a:t>
            </a:r>
            <a:r>
              <a:rPr lang="hi-IN" altLang="en-US"/>
              <a:t>पूर्वक जीने के लिए हुनर)</a:t>
            </a:r>
            <a:endParaRPr lang="en-IN" altLang="en-US"/>
          </a:p>
          <a:p>
            <a:pPr marL="0" indent="0">
              <a:buNone/>
              <a:defRPr/>
            </a:pPr>
            <a:r>
              <a:rPr lang="en-IN" altLang="en-US">
                <a:solidFill>
                  <a:srgbClr val="FF0000"/>
                </a:solidFill>
              </a:rPr>
              <a:t>	</a:t>
            </a:r>
            <a:r>
              <a:rPr lang="hi-IN" altLang="en-US">
                <a:solidFill>
                  <a:srgbClr val="FF0000"/>
                </a:solidFill>
              </a:rPr>
              <a:t>		</a:t>
            </a:r>
            <a:r>
              <a:rPr lang="en-IN" altLang="en-US">
                <a:solidFill>
                  <a:srgbClr val="FF0000"/>
                </a:solidFill>
              </a:rPr>
              <a:t> People competent to contribute to a human society, culture, civilisation</a:t>
            </a:r>
          </a:p>
          <a:p>
            <a:pPr marL="0" indent="0">
              <a:buNone/>
              <a:defRPr/>
            </a:pPr>
            <a:r>
              <a:rPr lang="en-IN" altLang="en-US"/>
              <a:t>Human society, </a:t>
            </a:r>
          </a:p>
          <a:p>
            <a:pPr marL="0" indent="0">
              <a:buNone/>
              <a:defRPr/>
            </a:pPr>
            <a:r>
              <a:rPr lang="en-IN" altLang="en-US"/>
              <a:t>human culture, civilisation</a:t>
            </a:r>
          </a:p>
          <a:p>
            <a:pPr marL="0" indent="0">
              <a:buNone/>
              <a:defRPr/>
            </a:pPr>
            <a:r>
              <a:rPr lang="en-IN" altLang="en-US"/>
              <a:t>(</a:t>
            </a:r>
            <a:r>
              <a:rPr lang="hi-IN" altLang="en-US"/>
              <a:t>मानवीय समाज व व्यवस्था</a:t>
            </a:r>
            <a:r>
              <a:rPr lang="en-IN" altLang="en-US"/>
              <a:t>,</a:t>
            </a:r>
          </a:p>
          <a:p>
            <a:pPr marL="0" indent="0">
              <a:buNone/>
              <a:defRPr/>
            </a:pPr>
            <a:r>
              <a:rPr lang="hi-IN" altLang="en-US"/>
              <a:t>मानवीय संस्कृति, सभ्यता)</a:t>
            </a:r>
            <a:endParaRPr lang="en-IN" altLang="en-US" b="1"/>
          </a:p>
          <a:p>
            <a:pPr marL="0" indent="0">
              <a:buNone/>
              <a:defRPr/>
            </a:pPr>
            <a:endParaRPr lang="en-IN" altLang="en-US"/>
          </a:p>
          <a:p>
            <a:pPr marL="0" indent="0">
              <a:buNone/>
              <a:defRPr/>
            </a:pPr>
            <a:endParaRPr lang="en-IN" altLang="en-US"/>
          </a:p>
          <a:p>
            <a:pPr marL="0" indent="0">
              <a:buNone/>
              <a:defRPr/>
            </a:pPr>
            <a:endParaRPr altLang="en-US"/>
          </a:p>
        </p:txBody>
      </p:sp>
      <p:sp>
        <p:nvSpPr>
          <p:cNvPr id="18441" name="Rectangle 1">
            <a:extLst>
              <a:ext uri="{FF2B5EF4-FFF2-40B4-BE49-F238E27FC236}">
                <a16:creationId xmlns:a16="http://schemas.microsoft.com/office/drawing/2014/main" id="{2B9DC7A7-07A0-42B9-96A1-20E945806B09}"/>
              </a:ext>
            </a:extLst>
          </p:cNvPr>
          <p:cNvSpPr>
            <a:spLocks noChangeArrowheads="1"/>
          </p:cNvSpPr>
          <p:nvPr/>
        </p:nvSpPr>
        <p:spPr bwMode="auto">
          <a:xfrm>
            <a:off x="6438028" y="1144323"/>
            <a:ext cx="5775575" cy="2406093"/>
          </a:xfrm>
          <a:prstGeom prst="rect">
            <a:avLst/>
          </a:prstGeom>
          <a:noFill/>
          <a:ln>
            <a:noFill/>
          </a:ln>
        </p:spPr>
        <p:txBody>
          <a:bodyPr>
            <a:spAutoFit/>
          </a:bodyPr>
          <a:lstStyle>
            <a:lvl1pPr defTabSz="685800">
              <a:defRPr>
                <a:solidFill>
                  <a:schemeClr val="tx1"/>
                </a:solidFill>
                <a:latin typeface="Arial" panose="020B0604020202020204" pitchFamily="34" charset="0"/>
              </a:defRPr>
            </a:lvl1pPr>
            <a:lvl2pPr marL="742950" indent="-285750" defTabSz="685800">
              <a:defRPr>
                <a:solidFill>
                  <a:schemeClr val="tx1"/>
                </a:solidFill>
                <a:latin typeface="Arial" panose="020B0604020202020204" pitchFamily="34" charset="0"/>
              </a:defRPr>
            </a:lvl2pPr>
            <a:lvl3pPr marL="1143000" indent="-228600" defTabSz="685800">
              <a:defRPr>
                <a:solidFill>
                  <a:schemeClr val="tx1"/>
                </a:solidFill>
                <a:latin typeface="Arial" panose="020B0604020202020204" pitchFamily="34" charset="0"/>
              </a:defRPr>
            </a:lvl3pPr>
            <a:lvl4pPr marL="1600200" indent="-228600" defTabSz="685800">
              <a:defRPr>
                <a:solidFill>
                  <a:schemeClr val="tx1"/>
                </a:solidFill>
                <a:latin typeface="Arial" panose="020B0604020202020204" pitchFamily="34" charset="0"/>
              </a:defRPr>
            </a:lvl4pPr>
            <a:lvl5pPr marL="2057400" indent="-228600" defTabSz="685800">
              <a:defRPr>
                <a:solidFill>
                  <a:schemeClr val="tx1"/>
                </a:solidFill>
                <a:latin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defRPr>
            </a:lvl9pPr>
          </a:lstStyle>
          <a:p>
            <a:pPr defTabSz="685594">
              <a:defRPr/>
            </a:pPr>
            <a:r>
              <a:rPr lang="en-IN" altLang="en-US" sz="2000" b="1" dirty="0">
                <a:solidFill>
                  <a:srgbClr val="000000"/>
                </a:solidFill>
              </a:rPr>
              <a:t>Universal Human Values </a:t>
            </a:r>
            <a:r>
              <a:rPr lang="en-IN" altLang="en-US" sz="2000" dirty="0">
                <a:solidFill>
                  <a:srgbClr val="000000"/>
                </a:solidFill>
              </a:rPr>
              <a:t>(UHV)</a:t>
            </a:r>
          </a:p>
          <a:p>
            <a:pPr defTabSz="685594">
              <a:defRPr/>
            </a:pPr>
            <a:r>
              <a:rPr lang="en-IN" altLang="en-US" sz="2000" dirty="0">
                <a:solidFill>
                  <a:srgbClr val="000000"/>
                </a:solidFill>
              </a:rPr>
              <a:t>	Universal</a:t>
            </a:r>
          </a:p>
          <a:p>
            <a:pPr defTabSz="685594">
              <a:defRPr/>
            </a:pPr>
            <a:r>
              <a:rPr lang="en-IN" altLang="en-US" sz="2000" dirty="0">
                <a:solidFill>
                  <a:srgbClr val="000000"/>
                </a:solidFill>
              </a:rPr>
              <a:t>	Rational</a:t>
            </a:r>
          </a:p>
          <a:p>
            <a:pPr defTabSz="685594">
              <a:defRPr/>
            </a:pPr>
            <a:r>
              <a:rPr lang="en-IN" altLang="en-US" sz="2000" dirty="0">
                <a:solidFill>
                  <a:srgbClr val="000000"/>
                </a:solidFill>
              </a:rPr>
              <a:t>	Verifiable</a:t>
            </a:r>
          </a:p>
          <a:p>
            <a:pPr defTabSz="685594">
              <a:defRPr/>
            </a:pPr>
            <a:r>
              <a:rPr lang="en-IN" altLang="en-US" sz="2000" dirty="0">
                <a:solidFill>
                  <a:srgbClr val="000000"/>
                </a:solidFill>
              </a:rPr>
              <a:t>	Leading to Harmony</a:t>
            </a:r>
          </a:p>
          <a:p>
            <a:pPr defTabSz="685594">
              <a:defRPr/>
            </a:pPr>
            <a:endParaRPr lang="en-IN" altLang="en-US" sz="1050" b="1" dirty="0">
              <a:solidFill>
                <a:srgbClr val="000000"/>
              </a:solidFill>
            </a:endParaRPr>
          </a:p>
          <a:p>
            <a:pPr defTabSz="685594">
              <a:defRPr/>
            </a:pPr>
            <a:r>
              <a:rPr lang="en-IN" altLang="en-US" sz="2000" b="1" dirty="0">
                <a:solidFill>
                  <a:srgbClr val="000000"/>
                </a:solidFill>
              </a:rPr>
              <a:t>Case studies of Human Thought, Human Culture, </a:t>
            </a:r>
            <a:r>
              <a:rPr lang="en-IN" altLang="en-US" sz="2000" b="1" dirty="0">
                <a:solidFill>
                  <a:prstClr val="black"/>
                </a:solidFill>
              </a:rPr>
              <a:t>e.g. from IKS</a:t>
            </a:r>
          </a:p>
        </p:txBody>
      </p:sp>
      <p:sp>
        <p:nvSpPr>
          <p:cNvPr id="18442" name="Rectangle 2">
            <a:extLst>
              <a:ext uri="{FF2B5EF4-FFF2-40B4-BE49-F238E27FC236}">
                <a16:creationId xmlns:a16="http://schemas.microsoft.com/office/drawing/2014/main" id="{7B78F6B6-9B3D-486C-9ED8-208647481122}"/>
              </a:ext>
            </a:extLst>
          </p:cNvPr>
          <p:cNvSpPr>
            <a:spLocks noChangeArrowheads="1"/>
          </p:cNvSpPr>
          <p:nvPr/>
        </p:nvSpPr>
        <p:spPr bwMode="auto">
          <a:xfrm>
            <a:off x="6438028" y="3580571"/>
            <a:ext cx="5694632" cy="707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4213">
              <a:defRPr>
                <a:solidFill>
                  <a:schemeClr val="tx1"/>
                </a:solidFill>
                <a:latin typeface="Arial" panose="020B0604020202020204" pitchFamily="34" charset="0"/>
              </a:defRPr>
            </a:lvl1pPr>
            <a:lvl2pPr marL="742950" indent="-285750" defTabSz="684213">
              <a:defRPr>
                <a:solidFill>
                  <a:schemeClr val="tx1"/>
                </a:solidFill>
                <a:latin typeface="Arial" panose="020B0604020202020204" pitchFamily="34" charset="0"/>
              </a:defRPr>
            </a:lvl2pPr>
            <a:lvl3pPr marL="1143000" indent="-228600" defTabSz="684213">
              <a:defRPr>
                <a:solidFill>
                  <a:schemeClr val="tx1"/>
                </a:solidFill>
                <a:latin typeface="Arial" panose="020B0604020202020204" pitchFamily="34" charset="0"/>
              </a:defRPr>
            </a:lvl3pPr>
            <a:lvl4pPr marL="1600200" indent="-228600" defTabSz="684213">
              <a:defRPr>
                <a:solidFill>
                  <a:schemeClr val="tx1"/>
                </a:solidFill>
                <a:latin typeface="Arial" panose="020B0604020202020204" pitchFamily="34" charset="0"/>
              </a:defRPr>
            </a:lvl4pPr>
            <a:lvl5pPr marL="2057400" indent="-228600" defTabSz="684213">
              <a:defRPr>
                <a:solidFill>
                  <a:schemeClr val="tx1"/>
                </a:solidFill>
                <a:latin typeface="Arial" panose="020B0604020202020204" pitchFamily="34" charset="0"/>
              </a:defRPr>
            </a:lvl5pPr>
            <a:lvl6pPr marL="2514600" indent="-228600" defTabSz="684213" eaLnBrk="0" fontAlgn="base" hangingPunct="0">
              <a:spcBef>
                <a:spcPct val="0"/>
              </a:spcBef>
              <a:spcAft>
                <a:spcPct val="0"/>
              </a:spcAft>
              <a:defRPr>
                <a:solidFill>
                  <a:schemeClr val="tx1"/>
                </a:solidFill>
                <a:latin typeface="Arial" panose="020B0604020202020204" pitchFamily="34" charset="0"/>
              </a:defRPr>
            </a:lvl6pPr>
            <a:lvl7pPr marL="2971800" indent="-228600" defTabSz="684213" eaLnBrk="0" fontAlgn="base" hangingPunct="0">
              <a:spcBef>
                <a:spcPct val="0"/>
              </a:spcBef>
              <a:spcAft>
                <a:spcPct val="0"/>
              </a:spcAft>
              <a:defRPr>
                <a:solidFill>
                  <a:schemeClr val="tx1"/>
                </a:solidFill>
                <a:latin typeface="Arial" panose="020B0604020202020204" pitchFamily="34" charset="0"/>
              </a:defRPr>
            </a:lvl7pPr>
            <a:lvl8pPr marL="3429000" indent="-228600" defTabSz="684213" eaLnBrk="0" fontAlgn="base" hangingPunct="0">
              <a:spcBef>
                <a:spcPct val="0"/>
              </a:spcBef>
              <a:spcAft>
                <a:spcPct val="0"/>
              </a:spcAft>
              <a:defRPr>
                <a:solidFill>
                  <a:schemeClr val="tx1"/>
                </a:solidFill>
                <a:latin typeface="Arial" panose="020B0604020202020204" pitchFamily="34" charset="0"/>
              </a:defRPr>
            </a:lvl8pPr>
            <a:lvl9pPr marL="3886200" indent="-228600" defTabSz="684213" eaLnBrk="0" fontAlgn="base" hangingPunct="0">
              <a:spcBef>
                <a:spcPct val="0"/>
              </a:spcBef>
              <a:spcAft>
                <a:spcPct val="0"/>
              </a:spcAft>
              <a:defRPr>
                <a:solidFill>
                  <a:schemeClr val="tx1"/>
                </a:solidFill>
                <a:latin typeface="Arial" panose="020B0604020202020204" pitchFamily="34" charset="0"/>
              </a:defRPr>
            </a:lvl9pPr>
          </a:lstStyle>
          <a:p>
            <a:r>
              <a:rPr lang="en-IN" altLang="en-US" sz="2000" b="1">
                <a:solidFill>
                  <a:srgbClr val="000000"/>
                </a:solidFill>
              </a:rPr>
              <a:t>World-class value guided</a:t>
            </a:r>
            <a:r>
              <a:rPr lang="en-IN" altLang="en-US" sz="2000">
                <a:solidFill>
                  <a:srgbClr val="000000"/>
                </a:solidFill>
              </a:rPr>
              <a:t> </a:t>
            </a:r>
            <a:r>
              <a:rPr lang="en-IN" altLang="en-US" sz="2000" b="1">
                <a:solidFill>
                  <a:srgbClr val="000000"/>
                </a:solidFill>
              </a:rPr>
              <a:t>skills – </a:t>
            </a:r>
            <a:r>
              <a:rPr lang="en-IN" altLang="en-US" sz="2000">
                <a:solidFill>
                  <a:srgbClr val="000000"/>
                </a:solidFill>
              </a:rPr>
              <a:t>Education </a:t>
            </a:r>
          </a:p>
          <a:p>
            <a:r>
              <a:rPr lang="en-IN" altLang="en-US" sz="2000">
                <a:solidFill>
                  <a:srgbClr val="000000"/>
                </a:solidFill>
              </a:rPr>
              <a:t>and practice (nature friendly and human friendly)</a:t>
            </a:r>
          </a:p>
        </p:txBody>
      </p:sp>
      <p:sp>
        <p:nvSpPr>
          <p:cNvPr id="30729" name="Rectangle 2">
            <a:extLst>
              <a:ext uri="{FF2B5EF4-FFF2-40B4-BE49-F238E27FC236}">
                <a16:creationId xmlns:a16="http://schemas.microsoft.com/office/drawing/2014/main" id="{B37EEE5A-DBC2-4B8D-802F-B18EA708C23E}"/>
              </a:ext>
            </a:extLst>
          </p:cNvPr>
          <p:cNvSpPr>
            <a:spLocks noChangeArrowheads="1"/>
          </p:cNvSpPr>
          <p:nvPr/>
        </p:nvSpPr>
        <p:spPr bwMode="auto">
          <a:xfrm>
            <a:off x="6412633" y="4647124"/>
            <a:ext cx="5739072" cy="1937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4213">
              <a:defRPr>
                <a:solidFill>
                  <a:schemeClr val="tx1"/>
                </a:solidFill>
                <a:latin typeface="Arial" panose="020B0604020202020204" pitchFamily="34" charset="0"/>
              </a:defRPr>
            </a:lvl1pPr>
            <a:lvl2pPr marL="742950" indent="-285750" defTabSz="684213">
              <a:defRPr>
                <a:solidFill>
                  <a:schemeClr val="tx1"/>
                </a:solidFill>
                <a:latin typeface="Arial" panose="020B0604020202020204" pitchFamily="34" charset="0"/>
              </a:defRPr>
            </a:lvl2pPr>
            <a:lvl3pPr marL="1143000" indent="-228600" defTabSz="684213">
              <a:defRPr>
                <a:solidFill>
                  <a:schemeClr val="tx1"/>
                </a:solidFill>
                <a:latin typeface="Arial" panose="020B0604020202020204" pitchFamily="34" charset="0"/>
              </a:defRPr>
            </a:lvl3pPr>
            <a:lvl4pPr marL="1600200" indent="-228600" defTabSz="684213">
              <a:defRPr>
                <a:solidFill>
                  <a:schemeClr val="tx1"/>
                </a:solidFill>
                <a:latin typeface="Arial" panose="020B0604020202020204" pitchFamily="34" charset="0"/>
              </a:defRPr>
            </a:lvl4pPr>
            <a:lvl5pPr marL="2057400" indent="-228600" defTabSz="684213">
              <a:defRPr>
                <a:solidFill>
                  <a:schemeClr val="tx1"/>
                </a:solidFill>
                <a:latin typeface="Arial" panose="020B0604020202020204" pitchFamily="34" charset="0"/>
              </a:defRPr>
            </a:lvl5pPr>
            <a:lvl6pPr marL="2514600" indent="-228600" defTabSz="684213" eaLnBrk="0" fontAlgn="base" hangingPunct="0">
              <a:spcBef>
                <a:spcPct val="0"/>
              </a:spcBef>
              <a:spcAft>
                <a:spcPct val="0"/>
              </a:spcAft>
              <a:defRPr>
                <a:solidFill>
                  <a:schemeClr val="tx1"/>
                </a:solidFill>
                <a:latin typeface="Arial" panose="020B0604020202020204" pitchFamily="34" charset="0"/>
              </a:defRPr>
            </a:lvl6pPr>
            <a:lvl7pPr marL="2971800" indent="-228600" defTabSz="684213" eaLnBrk="0" fontAlgn="base" hangingPunct="0">
              <a:spcBef>
                <a:spcPct val="0"/>
              </a:spcBef>
              <a:spcAft>
                <a:spcPct val="0"/>
              </a:spcAft>
              <a:defRPr>
                <a:solidFill>
                  <a:schemeClr val="tx1"/>
                </a:solidFill>
                <a:latin typeface="Arial" panose="020B0604020202020204" pitchFamily="34" charset="0"/>
              </a:defRPr>
            </a:lvl7pPr>
            <a:lvl8pPr marL="3429000" indent="-228600" defTabSz="684213" eaLnBrk="0" fontAlgn="base" hangingPunct="0">
              <a:spcBef>
                <a:spcPct val="0"/>
              </a:spcBef>
              <a:spcAft>
                <a:spcPct val="0"/>
              </a:spcAft>
              <a:defRPr>
                <a:solidFill>
                  <a:schemeClr val="tx1"/>
                </a:solidFill>
                <a:latin typeface="Arial" panose="020B0604020202020204" pitchFamily="34" charset="0"/>
              </a:defRPr>
            </a:lvl8pPr>
            <a:lvl9pPr marL="3886200" indent="-228600" defTabSz="684213" eaLnBrk="0" fontAlgn="base" hangingPunct="0">
              <a:spcBef>
                <a:spcPct val="0"/>
              </a:spcBef>
              <a:spcAft>
                <a:spcPct val="0"/>
              </a:spcAft>
              <a:defRPr>
                <a:solidFill>
                  <a:schemeClr val="tx1"/>
                </a:solidFill>
                <a:latin typeface="Arial" panose="020B0604020202020204" pitchFamily="34" charset="0"/>
              </a:defRPr>
            </a:lvl9pPr>
          </a:lstStyle>
          <a:p>
            <a:r>
              <a:rPr lang="en-IN" altLang="en-US" sz="2000" b="1">
                <a:solidFill>
                  <a:srgbClr val="000000"/>
                </a:solidFill>
              </a:rPr>
              <a:t>An equitable and just society</a:t>
            </a:r>
          </a:p>
          <a:p>
            <a:r>
              <a:rPr lang="en-IN" altLang="en-US" sz="2000">
                <a:solidFill>
                  <a:srgbClr val="000000"/>
                </a:solidFill>
              </a:rPr>
              <a:t>(village… block… city… district… state… Nation)</a:t>
            </a:r>
          </a:p>
          <a:p>
            <a:endParaRPr lang="en-IN" altLang="en-US" sz="2000">
              <a:solidFill>
                <a:srgbClr val="000000"/>
              </a:solidFill>
            </a:endParaRPr>
          </a:p>
          <a:p>
            <a:r>
              <a:rPr lang="en-IN" altLang="en-US" sz="2000" b="1">
                <a:solidFill>
                  <a:srgbClr val="000000"/>
                </a:solidFill>
              </a:rPr>
              <a:t>National development</a:t>
            </a:r>
          </a:p>
          <a:p>
            <a:r>
              <a:rPr lang="en-IN" altLang="en-US" sz="2000">
                <a:solidFill>
                  <a:srgbClr val="000000"/>
                </a:solidFill>
              </a:rPr>
              <a:t>(in harmony within and with other nations, </a:t>
            </a:r>
          </a:p>
          <a:p>
            <a:r>
              <a:rPr lang="en-IN" altLang="en-US" sz="2000">
                <a:solidFill>
                  <a:srgbClr val="000000"/>
                </a:solidFill>
              </a:rPr>
              <a:t>complimentary to other nations)</a:t>
            </a:r>
          </a:p>
        </p:txBody>
      </p:sp>
      <p:cxnSp>
        <p:nvCxnSpPr>
          <p:cNvPr id="14" name="Straight Arrow Connector 13">
            <a:extLst>
              <a:ext uri="{FF2B5EF4-FFF2-40B4-BE49-F238E27FC236}">
                <a16:creationId xmlns:a16="http://schemas.microsoft.com/office/drawing/2014/main" id="{36476CF0-84A7-4201-8E32-FA1B69D56400}"/>
              </a:ext>
            </a:extLst>
          </p:cNvPr>
          <p:cNvCxnSpPr>
            <a:cxnSpLocks/>
          </p:cNvCxnSpPr>
          <p:nvPr/>
        </p:nvCxnSpPr>
        <p:spPr>
          <a:xfrm>
            <a:off x="1068758" y="687229"/>
            <a:ext cx="0" cy="60945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D593DCF1-7C72-470F-A775-5BC82839FCB3}"/>
              </a:ext>
            </a:extLst>
          </p:cNvPr>
          <p:cNvCxnSpPr/>
          <p:nvPr/>
        </p:nvCxnSpPr>
        <p:spPr>
          <a:xfrm>
            <a:off x="1068758" y="2153739"/>
            <a:ext cx="0" cy="28568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B43E9389-4CED-49B2-A683-2D657C78158B}"/>
              </a:ext>
            </a:extLst>
          </p:cNvPr>
          <p:cNvCxnSpPr/>
          <p:nvPr/>
        </p:nvCxnSpPr>
        <p:spPr>
          <a:xfrm>
            <a:off x="1068758" y="3277429"/>
            <a:ext cx="0" cy="28409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B5F56430-7FBC-40DC-930C-2ED834DB5E84}"/>
              </a:ext>
            </a:extLst>
          </p:cNvPr>
          <p:cNvCxnSpPr/>
          <p:nvPr/>
        </p:nvCxnSpPr>
        <p:spPr>
          <a:xfrm>
            <a:off x="1068758" y="4342395"/>
            <a:ext cx="0" cy="28568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85F907B7-709A-47C4-A5CD-6D275080BDFB}"/>
              </a:ext>
            </a:extLst>
          </p:cNvPr>
          <p:cNvSpPr/>
          <p:nvPr/>
        </p:nvSpPr>
        <p:spPr>
          <a:xfrm>
            <a:off x="68865" y="1372871"/>
            <a:ext cx="6207276" cy="2915562"/>
          </a:xfrm>
          <a:prstGeom prst="rect">
            <a:avLst/>
          </a:prstGeom>
          <a:noFill/>
        </p:spPr>
        <p:style>
          <a:lnRef idx="2">
            <a:schemeClr val="accent6"/>
          </a:lnRef>
          <a:fillRef idx="1">
            <a:schemeClr val="lt1"/>
          </a:fillRef>
          <a:effectRef idx="0">
            <a:schemeClr val="accent6"/>
          </a:effectRef>
          <a:fontRef idx="minor">
            <a:schemeClr val="dk1"/>
          </a:fontRef>
        </p:style>
        <p:txBody>
          <a:bodyPr anchor="ctr"/>
          <a:lstStyle/>
          <a:p>
            <a:pPr algn="ctr" defTabSz="914126">
              <a:defRPr/>
            </a:pPr>
            <a:endParaRPr lang="en-IN">
              <a:solidFill>
                <a:prstClr val="black"/>
              </a:solidFill>
            </a:endParaRPr>
          </a:p>
        </p:txBody>
      </p:sp>
      <p:sp>
        <p:nvSpPr>
          <p:cNvPr id="3" name="TextBox 2">
            <a:extLst>
              <a:ext uri="{FF2B5EF4-FFF2-40B4-BE49-F238E27FC236}">
                <a16:creationId xmlns:a16="http://schemas.microsoft.com/office/drawing/2014/main" id="{4BF769D4-7BB6-493B-A026-4FBAD1E760C4}"/>
              </a:ext>
            </a:extLst>
          </p:cNvPr>
          <p:cNvSpPr txBox="1">
            <a:spLocks noChangeArrowheads="1"/>
          </p:cNvSpPr>
          <p:nvPr/>
        </p:nvSpPr>
        <p:spPr bwMode="auto">
          <a:xfrm>
            <a:off x="10513784" y="1220505"/>
            <a:ext cx="1560151" cy="1199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r>
              <a:rPr lang="en-IN" altLang="en-US" b="1">
                <a:solidFill>
                  <a:srgbClr val="000000"/>
                </a:solidFill>
              </a:rPr>
              <a:t>Time tested in education at National level</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4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44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435">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435">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435">
                                            <p:txEl>
                                              <p:pRg st="12" end="1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435">
                                            <p:txEl>
                                              <p:pRg st="13" end="1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435">
                                            <p:txEl>
                                              <p:pRg st="14" end="1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7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1" grpId="0"/>
      <p:bldP spid="18442" grpId="0"/>
      <p:bldP spid="30729" grpId="0"/>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87355048-56D4-4579-B1C0-DB886B0A3EBD}"/>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619" tIns="40810" rIns="81619" bIns="40810" numCol="1" anchor="t" anchorCtr="0" compatLnSpc="1">
            <a:prstTxWarp prst="textNoShape">
              <a:avLst/>
            </a:prstTxWarp>
          </a:bodyPr>
          <a:lstStyle/>
          <a:p>
            <a:r>
              <a:rPr lang="en-IN" altLang="en-US" sz="2100"/>
              <a:t>Key Steps for Change: </a:t>
            </a:r>
            <a:r>
              <a:rPr lang="en-GB" altLang="en-US" sz="2100"/>
              <a:t>Initial Steps in Implementating Holistic Human Education</a:t>
            </a:r>
            <a:endParaRPr lang="en-IN" altLang="en-US" sz="2100"/>
          </a:p>
        </p:txBody>
      </p:sp>
      <p:sp>
        <p:nvSpPr>
          <p:cNvPr id="51203" name="Text Placeholder 2">
            <a:extLst>
              <a:ext uri="{FF2B5EF4-FFF2-40B4-BE49-F238E27FC236}">
                <a16:creationId xmlns:a16="http://schemas.microsoft.com/office/drawing/2014/main" id="{9EA83D8B-EC72-49C0-B6E3-A9BA8A4A3CC2}"/>
              </a:ext>
            </a:extLst>
          </p:cNvPr>
          <p:cNvSpPr>
            <a:spLocks noGrp="1" noChangeArrowheads="1"/>
          </p:cNvSpPr>
          <p:nvPr>
            <p:ph type="body" sz="quarter" idx="13"/>
          </p:nvPr>
        </p:nvSpPr>
        <p:spPr bwMode="auto"/>
        <p:txBody>
          <a:bodyPr vert="horz" wrap="square" lIns="81619" tIns="40810" rIns="81619" bIns="40810" numCol="1" anchor="t" anchorCtr="0" compatLnSpc="1">
            <a:prstTxWarp prst="textNoShape">
              <a:avLst/>
            </a:prstTxWarp>
            <a:normAutofit/>
          </a:bodyPr>
          <a:lstStyle/>
          <a:p>
            <a:pPr marL="0" indent="0">
              <a:buNone/>
              <a:defRPr/>
            </a:pPr>
            <a:r>
              <a:rPr lang="en-IN" altLang="en-US" b="1"/>
              <a:t>Step 1: Value Education 		</a:t>
            </a:r>
            <a:r>
              <a:rPr lang="hi-IN" altLang="en-US" b="1">
                <a:solidFill>
                  <a:srgbClr val="002060"/>
                </a:solidFill>
              </a:rPr>
              <a:t>मूल्य शिक्षा</a:t>
            </a:r>
            <a:endParaRPr lang="en-IN" altLang="en-US" b="1">
              <a:solidFill>
                <a:srgbClr val="002060"/>
              </a:solidFill>
            </a:endParaRPr>
          </a:p>
          <a:p>
            <a:pPr marL="271983" indent="-271983">
              <a:defRPr/>
            </a:pPr>
            <a:r>
              <a:rPr lang="en-IN" altLang="en-US"/>
              <a:t>Incorporating values in existing curriculum</a:t>
            </a:r>
          </a:p>
          <a:p>
            <a:pPr marL="271983" indent="-271983">
              <a:defRPr/>
            </a:pPr>
            <a:r>
              <a:rPr lang="en-IN" altLang="en-US"/>
              <a:t>Incorporating case studies of harmonious living: Cases from local Culture, Civilisation, Knowledge System. e.g. Local, regional, Indian culture, civilisation – Indian Knowledge System (IKS)</a:t>
            </a:r>
          </a:p>
          <a:p>
            <a:pPr marL="271983" indent="-271983">
              <a:defRPr/>
            </a:pPr>
            <a:r>
              <a:rPr lang="en-IN" altLang="en-US"/>
              <a:t>Incorporating practice in Skill Development</a:t>
            </a:r>
          </a:p>
          <a:p>
            <a:pPr marL="0" indent="0">
              <a:buNone/>
              <a:defRPr/>
            </a:pPr>
            <a:endParaRPr lang="en-IN" altLang="en-US" b="1"/>
          </a:p>
          <a:p>
            <a:pPr marL="0" indent="0">
              <a:buNone/>
              <a:defRPr/>
            </a:pPr>
            <a:r>
              <a:rPr lang="en-IN" altLang="en-US" b="1"/>
              <a:t>Step 2: </a:t>
            </a:r>
            <a:r>
              <a:rPr lang="en-IN" altLang="en-US" b="1">
                <a:sym typeface="Wingdings" panose="05000000000000000000" pitchFamily="2" charset="2"/>
              </a:rPr>
              <a:t>Value Based Education 	</a:t>
            </a:r>
            <a:r>
              <a:rPr lang="hi-IN" altLang="en-US" b="1">
                <a:solidFill>
                  <a:srgbClr val="002060"/>
                </a:solidFill>
              </a:rPr>
              <a:t>मूल्य परक (संस्कार आधारित) शिक्षा</a:t>
            </a:r>
            <a:endParaRPr lang="en-IN" altLang="en-US" b="1">
              <a:solidFill>
                <a:srgbClr val="002060"/>
              </a:solidFill>
            </a:endParaRPr>
          </a:p>
          <a:p>
            <a:pPr marL="271983" indent="-271983">
              <a:defRPr/>
            </a:pPr>
            <a:r>
              <a:rPr lang="en-IN" altLang="en-US"/>
              <a:t>Organising the whole curriculum on the basis of values, for living in harmony</a:t>
            </a:r>
          </a:p>
          <a:p>
            <a:pPr marL="271983" indent="-271983">
              <a:defRPr/>
            </a:pPr>
            <a:r>
              <a:rPr lang="en-IN" altLang="en-US"/>
              <a:t>Holistic and Value-Based and Practice Oriented and Integrative Skill Development</a:t>
            </a:r>
          </a:p>
          <a:p>
            <a:pPr marL="0" indent="0">
              <a:buNone/>
              <a:defRPr/>
            </a:pPr>
            <a:endParaRPr lang="en-IN" altLang="en-US" b="1"/>
          </a:p>
          <a:p>
            <a:pPr marL="0" indent="0">
              <a:buNone/>
              <a:defRPr/>
            </a:pPr>
            <a:r>
              <a:rPr lang="en-IN" altLang="en-US" b="1"/>
              <a:t>Step 3: </a:t>
            </a:r>
            <a:r>
              <a:rPr lang="en-IN" altLang="en-US" b="1">
                <a:sym typeface="Wingdings" panose="05000000000000000000" pitchFamily="2" charset="2"/>
              </a:rPr>
              <a:t>Value Based Living 		</a:t>
            </a:r>
            <a:r>
              <a:rPr lang="hi-IN" altLang="en-US" b="1">
                <a:solidFill>
                  <a:srgbClr val="002060"/>
                </a:solidFill>
              </a:rPr>
              <a:t>मूल्य परक जीना</a:t>
            </a:r>
            <a:r>
              <a:rPr lang="en-IN" altLang="en-US" b="1">
                <a:solidFill>
                  <a:srgbClr val="002060"/>
                </a:solidFill>
              </a:rPr>
              <a:t> (</a:t>
            </a:r>
            <a:r>
              <a:rPr lang="hi-IN" altLang="en-US" b="1">
                <a:solidFill>
                  <a:srgbClr val="002060"/>
                </a:solidFill>
              </a:rPr>
              <a:t>मानवीय संस्कृति पर आधारित)</a:t>
            </a:r>
            <a:endParaRPr lang="en-IN" altLang="en-US" b="1">
              <a:solidFill>
                <a:srgbClr val="002060"/>
              </a:solidFill>
            </a:endParaRPr>
          </a:p>
          <a:p>
            <a:pPr marL="271983" indent="-271983">
              <a:defRPr/>
            </a:pPr>
            <a:r>
              <a:rPr lang="en-IN" altLang="en-US">
                <a:sym typeface="Wingdings" panose="05000000000000000000" pitchFamily="2" charset="2"/>
              </a:rPr>
              <a:t>Practice of living in harmony, harmonious behaviour, work and </a:t>
            </a:r>
          </a:p>
          <a:p>
            <a:pPr marL="0" indent="0">
              <a:buNone/>
              <a:defRPr/>
            </a:pPr>
            <a:r>
              <a:rPr lang="en-IN" altLang="en-US">
                <a:sym typeface="Wingdings" panose="05000000000000000000" pitchFamily="2" charset="2"/>
              </a:rPr>
              <a:t>	participation for harmony – in family, institution, society… nation… world</a:t>
            </a:r>
            <a:endParaRPr lang="en-IN" alt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5794266C-07D5-448C-B854-34BF4781F442}"/>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25" tIns="54412" rIns="108825" bIns="54412" numCol="1" anchor="t" anchorCtr="0" compatLnSpc="1">
            <a:prstTxWarp prst="textNoShape">
              <a:avLst/>
            </a:prstTxWarp>
          </a:bodyPr>
          <a:lstStyle/>
          <a:p>
            <a:r>
              <a:rPr lang="en-US" altLang="en-US"/>
              <a:t>Key Takeaways</a:t>
            </a:r>
          </a:p>
        </p:txBody>
      </p:sp>
      <p:sp>
        <p:nvSpPr>
          <p:cNvPr id="62467" name="Text Placeholder 2">
            <a:extLst>
              <a:ext uri="{FF2B5EF4-FFF2-40B4-BE49-F238E27FC236}">
                <a16:creationId xmlns:a16="http://schemas.microsoft.com/office/drawing/2014/main" id="{BBFBEA8A-059C-4B61-B5DD-0CE6AF8D1435}"/>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25" tIns="54412" rIns="108825" bIns="54412" numCol="1" anchor="t" anchorCtr="0" compatLnSpc="1">
            <a:prstTxWarp prst="textNoShape">
              <a:avLst/>
            </a:prstTxWarp>
            <a:normAutofit/>
          </a:bodyPr>
          <a:lstStyle/>
          <a:p>
            <a:pPr defTabSz="1087221"/>
            <a:r>
              <a:rPr altLang="en-US"/>
              <a:t>To ensure happiness and prosperity and their continuity for all human beings, the transition to human consciousness and humane society is essential. </a:t>
            </a:r>
          </a:p>
          <a:p>
            <a:pPr defTabSz="1087221"/>
            <a:r>
              <a:rPr altLang="en-US"/>
              <a:t>This requires a dedicated effort to implement at a mass scale, the humanistic education focusing on right understanding.</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ubtitle 4">
            <a:extLst>
              <a:ext uri="{FF2B5EF4-FFF2-40B4-BE49-F238E27FC236}">
                <a16:creationId xmlns:a16="http://schemas.microsoft.com/office/drawing/2014/main" id="{6DF36E09-9C60-4542-B6D6-D6D8DF2EA377}"/>
              </a:ext>
            </a:extLst>
          </p:cNvPr>
          <p:cNvSpPr>
            <a:spLocks noGrp="1" noChangeArrowheads="1"/>
          </p:cNvSpPr>
          <p:nvPr>
            <p:ph type="subTitle"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t" anchorCtr="0" compatLnSpc="1">
            <a:prstTxWarp prst="textNoShape">
              <a:avLst/>
            </a:prstTxWarp>
            <a:spAutoFit/>
          </a:bodyPr>
          <a:lstStyle/>
          <a:p>
            <a:r>
              <a:rPr lang="en-IN" altLang="en-US">
                <a:latin typeface="Arial" panose="020B0604020202020204" pitchFamily="34" charset="0"/>
              </a:rPr>
              <a:t>For Module 5 (Lectures 26-28)</a:t>
            </a:r>
            <a:endParaRPr lang="en-IN" altLang="en-US">
              <a:latin typeface="Arial" panose="020B0604020202020204" pitchFamily="34" charset="0"/>
              <a:ea typeface="Calibri" panose="020F0502020204030204" pitchFamily="34" charset="0"/>
              <a:cs typeface="Mangal" panose="00000400000000000000" pitchFamily="2"/>
            </a:endParaRPr>
          </a:p>
        </p:txBody>
      </p:sp>
      <p:sp>
        <p:nvSpPr>
          <p:cNvPr id="63491" name="Title 3">
            <a:extLst>
              <a:ext uri="{FF2B5EF4-FFF2-40B4-BE49-F238E27FC236}">
                <a16:creationId xmlns:a16="http://schemas.microsoft.com/office/drawing/2014/main" id="{E4CAFD1B-0170-4722-A2EB-8D56F71E5149}"/>
              </a:ext>
            </a:extLst>
          </p:cNvPr>
          <p:cNvSpPr>
            <a:spLocks noGrp="1" noChangeArrowheads="1"/>
          </p:cNvSpPr>
          <p:nvPr>
            <p:ph type="ctr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b" anchorCtr="0" compatLnSpc="1">
            <a:prstTxWarp prst="textNoShape">
              <a:avLst/>
            </a:prstTxWarp>
            <a:noAutofit/>
          </a:bodyPr>
          <a:lstStyle/>
          <a:p>
            <a:r>
              <a:rPr lang="en-IN" altLang="en-US">
                <a:latin typeface="Arial" panose="020B0604020202020204" pitchFamily="34" charset="0"/>
              </a:rPr>
              <a:t>Practice Sessions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07ABC238-6E80-4C3B-9C84-D9B10B8E7C5F}"/>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a:t>Practice Session after Lecture 26</a:t>
            </a:r>
            <a:endParaRPr lang="en-US" altLang="en-US"/>
          </a:p>
        </p:txBody>
      </p:sp>
      <p:sp>
        <p:nvSpPr>
          <p:cNvPr id="102403" name="Text Placeholder 2">
            <a:extLst>
              <a:ext uri="{FF2B5EF4-FFF2-40B4-BE49-F238E27FC236}">
                <a16:creationId xmlns:a16="http://schemas.microsoft.com/office/drawing/2014/main" id="{799D53BF-5805-485A-9EDA-A41D9F20A091}"/>
              </a:ext>
            </a:extLst>
          </p:cNvPr>
          <p:cNvSpPr>
            <a:spLocks noGrp="1"/>
          </p:cNvSpPr>
          <p:nvPr>
            <p:ph type="body" sz="quarter" idx="13"/>
          </p:nvPr>
        </p:nvSpPr>
        <p:spPr bwMode="auto"/>
        <p:txBody>
          <a:bodyPr vert="horz" wrap="square" numCol="1" anchor="t" anchorCtr="0" compatLnSpc="1">
            <a:prstTxWarp prst="textNoShape">
              <a:avLst/>
            </a:prstTxWarp>
          </a:bodyPr>
          <a:lstStyle/>
          <a:p>
            <a:pPr marL="0" indent="0" defTabSz="1087221">
              <a:buNone/>
              <a:defRPr/>
            </a:pPr>
            <a:r>
              <a:rPr sz="2200" b="1"/>
              <a:t>Tutorial 13: Practice Session PS13	Exploring Humanistic Models in Education</a:t>
            </a:r>
          </a:p>
          <a:p>
            <a:pPr marL="0" indent="0" defTabSz="1087221">
              <a:buNone/>
              <a:defRPr/>
            </a:pPr>
            <a:endParaRPr altLang="en-US" sz="2200"/>
          </a:p>
          <a:p>
            <a:pPr marL="514247" indent="-514247" defTabSz="1087221">
              <a:buFont typeface="Symbol" pitchFamily="18" charset="2"/>
              <a:buAutoNum type="arabicPeriod"/>
              <a:defRPr/>
            </a:pPr>
            <a:r>
              <a:rPr altLang="en-US" sz="2200"/>
              <a:t>By careful analysis, identify some important features which, when incorporated, will make our education more humanistic. What are the right expectations in terms of the outcome from humanistic education? </a:t>
            </a:r>
          </a:p>
          <a:p>
            <a:pPr marL="514247" indent="-514247" defTabSz="1087221">
              <a:buFont typeface="Symbol" pitchFamily="18" charset="2"/>
              <a:buAutoNum type="arabicPeriod"/>
              <a:defRPr/>
            </a:pPr>
            <a:endParaRPr altLang="en-US" sz="2200"/>
          </a:p>
          <a:p>
            <a:pPr marL="514247" indent="-514247" defTabSz="1087221">
              <a:buFont typeface="Symbol" pitchFamily="18" charset="2"/>
              <a:buAutoNum type="arabicPeriod"/>
              <a:defRPr/>
            </a:pPr>
            <a:r>
              <a:rPr altLang="en-US" sz="2200"/>
              <a:t>Some people feel that talking about holistic development is like trying to turn the wheel of time backwards. It will greatly hamper our progress. What is your view in this regard? Explain with justification. </a:t>
            </a:r>
          </a:p>
          <a:p>
            <a:pPr marL="514247" indent="-514247" defTabSz="1087221">
              <a:buFont typeface="Symbol" pitchFamily="18" charset="2"/>
              <a:buAutoNum type="arabicPeriod"/>
              <a:defRPr/>
            </a:pPr>
            <a:endParaRPr lang="en-IN" altLang="en-US" sz="2200"/>
          </a:p>
          <a:p>
            <a:pPr marL="514247" indent="-514247" defTabSz="1087221">
              <a:buNone/>
              <a:defRPr/>
            </a:pPr>
            <a:endParaRPr altLang="en-US" sz="22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F98AEA19-17AB-4CCC-BB29-565BFFB1E653}"/>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a:t>Expected Outcome</a:t>
            </a:r>
          </a:p>
        </p:txBody>
      </p:sp>
      <p:sp>
        <p:nvSpPr>
          <p:cNvPr id="65539" name="Text Placeholder 2">
            <a:extLst>
              <a:ext uri="{FF2B5EF4-FFF2-40B4-BE49-F238E27FC236}">
                <a16:creationId xmlns:a16="http://schemas.microsoft.com/office/drawing/2014/main" id="{8E11E59D-7E5D-47BA-96B0-03E4201FA3F2}"/>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defTabSz="1087221">
              <a:buNone/>
            </a:pPr>
            <a:r>
              <a:rPr altLang="en-US"/>
              <a:t>The students are able to detail out various social systems essential for their own fulfilment, as well as the fulfilment of future generations. In particular, they are able to visualise the education system required for individual, and then societal transformation. They are also able to appreciate those many efforts made in the tradition that were in line with desirable human goals. Thus, they are able to learn from tradition and develop a deep sense of gratitude for the effort, for the people, for the tradition, culture etc.</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76E9D20E-C39E-4092-93E3-9713DD5ECEBB}"/>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a:t>Practice Session after Lecture 28</a:t>
            </a:r>
            <a:endParaRPr lang="en-US" altLang="en-US"/>
          </a:p>
        </p:txBody>
      </p:sp>
      <p:sp>
        <p:nvSpPr>
          <p:cNvPr id="104451" name="Text Placeholder 2">
            <a:extLst>
              <a:ext uri="{FF2B5EF4-FFF2-40B4-BE49-F238E27FC236}">
                <a16:creationId xmlns:a16="http://schemas.microsoft.com/office/drawing/2014/main" id="{8D866E04-68C0-4D3B-9438-E688E6A237B1}"/>
              </a:ext>
            </a:extLst>
          </p:cNvPr>
          <p:cNvSpPr>
            <a:spLocks noGrp="1"/>
          </p:cNvSpPr>
          <p:nvPr>
            <p:ph type="body" sz="quarter" idx="13"/>
          </p:nvPr>
        </p:nvSpPr>
        <p:spPr bwMode="auto"/>
        <p:txBody>
          <a:bodyPr vert="horz" wrap="square" numCol="1" anchor="t" anchorCtr="0" compatLnSpc="1">
            <a:prstTxWarp prst="textNoShape">
              <a:avLst/>
            </a:prstTxWarp>
          </a:bodyPr>
          <a:lstStyle/>
          <a:p>
            <a:pPr marL="0" indent="0" defTabSz="1087221">
              <a:buNone/>
              <a:defRPr/>
            </a:pPr>
            <a:r>
              <a:rPr sz="2200" b="1"/>
              <a:t>Tutorial 14: Practice Session PS14	</a:t>
            </a:r>
          </a:p>
          <a:p>
            <a:pPr marL="0" indent="0" defTabSz="1087221">
              <a:buNone/>
              <a:defRPr/>
            </a:pPr>
            <a:r>
              <a:rPr sz="2200" b="1"/>
              <a:t>Exploring Steps of Transition towards Universal Human Order</a:t>
            </a:r>
          </a:p>
          <a:p>
            <a:pPr marL="0" indent="0" defTabSz="1087221">
              <a:buNone/>
              <a:defRPr/>
            </a:pPr>
            <a:endParaRPr altLang="en-US" sz="2200"/>
          </a:p>
          <a:p>
            <a:pPr marL="514247" indent="-514247" defTabSz="1087221">
              <a:buFont typeface="Symbol" pitchFamily="18" charset="2"/>
              <a:buAutoNum type="arabicPeriod"/>
              <a:defRPr/>
            </a:pPr>
            <a:r>
              <a:rPr altLang="en-US" sz="2200"/>
              <a:t>Suggest ways in which you can use your knowledge of Technology/ Engineering/ Management/Medicine etc. for universal human order, from your family order to the world family order. </a:t>
            </a:r>
          </a:p>
          <a:p>
            <a:pPr marL="514247" indent="-514247" defTabSz="1087221">
              <a:buFont typeface="Symbol" pitchFamily="18" charset="2"/>
              <a:buAutoNum type="arabicPeriod"/>
              <a:defRPr/>
            </a:pPr>
            <a:endParaRPr altLang="en-US" sz="2200"/>
          </a:p>
          <a:p>
            <a:pPr marL="514247" indent="-514247" defTabSz="1087221">
              <a:buFont typeface="Symbol" pitchFamily="18" charset="2"/>
              <a:buAutoNum type="arabicPeriod"/>
              <a:defRPr/>
            </a:pPr>
            <a:r>
              <a:rPr altLang="en-US" sz="2200"/>
              <a:t>The course is going to be over now. Evaluate your state before and after the course in terms of   a. Thought  b. </a:t>
            </a:r>
            <a:r>
              <a:rPr altLang="en-US" sz="2200" err="1"/>
              <a:t>Behaviour</a:t>
            </a:r>
            <a:r>
              <a:rPr altLang="en-US" sz="2200"/>
              <a:t> c. Work  d. Realization  </a:t>
            </a:r>
          </a:p>
          <a:p>
            <a:pPr marL="514247" indent="-514247" defTabSz="1087221">
              <a:buFont typeface="Symbol" pitchFamily="18" charset="2"/>
              <a:buAutoNum type="arabicPeriod"/>
              <a:defRPr/>
            </a:pPr>
            <a:endParaRPr altLang="en-US" sz="2200"/>
          </a:p>
          <a:p>
            <a:pPr marL="514247" indent="-514247" defTabSz="1087221">
              <a:buFont typeface="Symbol" pitchFamily="18" charset="2"/>
              <a:buAutoNum type="arabicPeriod"/>
              <a:defRPr/>
            </a:pPr>
            <a:r>
              <a:rPr altLang="en-US" sz="2200"/>
              <a:t>Do you have any plan to participate in the transition for the humane society after graduating from the institute? Write a brief note on it.</a:t>
            </a:r>
          </a:p>
          <a:p>
            <a:pPr marL="514247" indent="-514247" defTabSz="1087221">
              <a:buNone/>
              <a:defRPr/>
            </a:pPr>
            <a:endParaRPr lang="en-IN" altLang="en-US" sz="22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49D954BB-B673-440F-8945-A18531E2C4B0}"/>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a:t>Expected Outcome</a:t>
            </a:r>
          </a:p>
        </p:txBody>
      </p:sp>
      <p:sp>
        <p:nvSpPr>
          <p:cNvPr id="67587" name="Text Placeholder 2">
            <a:extLst>
              <a:ext uri="{FF2B5EF4-FFF2-40B4-BE49-F238E27FC236}">
                <a16:creationId xmlns:a16="http://schemas.microsoft.com/office/drawing/2014/main" id="{13B6610B-A46C-440B-AA43-94B6E08DA564}"/>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defTabSz="1087221">
              <a:buNone/>
            </a:pPr>
            <a:r>
              <a:rPr altLang="en-US"/>
              <a:t>The students are able to visualise an appropriate utilization of the knowledge in their respective streams to ensure mutually enriching and sustainable systems. They are able to sincerely evaluate the course and the transformation achieved in this process. They are also able to make use of this understanding for moving towards a happy and prosperous life, including an ethical conduct of their profession.</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ubtitle 4">
            <a:extLst>
              <a:ext uri="{FF2B5EF4-FFF2-40B4-BE49-F238E27FC236}">
                <a16:creationId xmlns:a16="http://schemas.microsoft.com/office/drawing/2014/main" id="{0CECBF69-00E7-491A-BB70-9D64EF8C90B6}"/>
              </a:ext>
            </a:extLst>
          </p:cNvPr>
          <p:cNvSpPr>
            <a:spLocks noGrp="1" noChangeArrowheads="1"/>
          </p:cNvSpPr>
          <p:nvPr>
            <p:ph type="subTitle"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t" anchorCtr="0" compatLnSpc="1">
            <a:prstTxWarp prst="textNoShape">
              <a:avLst/>
            </a:prstTxWarp>
            <a:spAutoFit/>
          </a:bodyPr>
          <a:lstStyle/>
          <a:p>
            <a:r>
              <a:rPr lang="en-US" altLang="en-US">
                <a:latin typeface="Arial" panose="020B0604020202020204" pitchFamily="34" charset="0"/>
                <a:cs typeface="Calibri" panose="020F0502020204030204" pitchFamily="34" charset="0"/>
              </a:rPr>
              <a:t>Ethics</a:t>
            </a:r>
            <a:endParaRPr lang="en-IN" altLang="en-US">
              <a:latin typeface="Arial" panose="020B0604020202020204" pitchFamily="34" charset="0"/>
              <a:ea typeface="Calibri" panose="020F0502020204030204" pitchFamily="34" charset="0"/>
              <a:cs typeface="Mangal" panose="00000400000000000000" pitchFamily="2"/>
            </a:endParaRPr>
          </a:p>
        </p:txBody>
      </p:sp>
      <p:sp>
        <p:nvSpPr>
          <p:cNvPr id="68611" name="Title 3">
            <a:extLst>
              <a:ext uri="{FF2B5EF4-FFF2-40B4-BE49-F238E27FC236}">
                <a16:creationId xmlns:a16="http://schemas.microsoft.com/office/drawing/2014/main" id="{E9B361EC-CEDC-424D-BCD4-3ADB03B89B32}"/>
              </a:ext>
            </a:extLst>
          </p:cNvPr>
          <p:cNvSpPr>
            <a:spLocks noGrp="1" noChangeArrowheads="1"/>
          </p:cNvSpPr>
          <p:nvPr>
            <p:ph type="ctr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b" anchorCtr="0" compatLnSpc="1">
            <a:prstTxWarp prst="textNoShape">
              <a:avLst/>
            </a:prstTxWarp>
            <a:noAutofit/>
          </a:bodyPr>
          <a:lstStyle/>
          <a:p>
            <a:r>
              <a:rPr lang="en-IN" altLang="en-US">
                <a:latin typeface="Arial" panose="020B0604020202020204" pitchFamily="34" charset="0"/>
              </a:rPr>
              <a:t>FAQs for Lectures 26-28</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086D7A2E-DEE0-40A7-A951-019638212183}"/>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25" tIns="54412" rIns="108825" bIns="54412" numCol="1" anchor="t" anchorCtr="0" compatLnSpc="1">
            <a:prstTxWarp prst="textNoShape">
              <a:avLst/>
            </a:prstTxWarp>
          </a:bodyPr>
          <a:lstStyle/>
          <a:p>
            <a:r>
              <a:rPr lang="en-US" altLang="en-US"/>
              <a:t>Questions</a:t>
            </a:r>
          </a:p>
        </p:txBody>
      </p:sp>
      <p:sp>
        <p:nvSpPr>
          <p:cNvPr id="119811" name="Text Placeholder 2">
            <a:extLst>
              <a:ext uri="{FF2B5EF4-FFF2-40B4-BE49-F238E27FC236}">
                <a16:creationId xmlns:a16="http://schemas.microsoft.com/office/drawing/2014/main" id="{56B88935-C03A-4C6D-A220-7CB6C76A72FC}"/>
              </a:ext>
            </a:extLst>
          </p:cNvPr>
          <p:cNvSpPr>
            <a:spLocks noGrp="1"/>
          </p:cNvSpPr>
          <p:nvPr>
            <p:ph type="body" sz="quarter" idx="13"/>
          </p:nvPr>
        </p:nvSpPr>
        <p:spPr bwMode="auto"/>
        <p:txBody>
          <a:bodyPr vert="horz" wrap="square" lIns="108825" tIns="54412" rIns="108825" bIns="54412" numCol="1" anchor="t" anchorCtr="0" compatLnSpc="1">
            <a:prstTxWarp prst="textNoShape">
              <a:avLst/>
            </a:prstTxWarp>
            <a:normAutofit/>
          </a:bodyPr>
          <a:lstStyle/>
          <a:p>
            <a:pPr marL="0" indent="0" defTabSz="1087221">
              <a:buNone/>
              <a:defRPr/>
            </a:pPr>
            <a:endParaRPr lang="en-IN" altLang="en-US"/>
          </a:p>
          <a:p>
            <a:pPr defTabSz="1087221">
              <a:buFont typeface="Symbol" pitchFamily="2" charset="2"/>
              <a:buChar char="·"/>
              <a:defRPr/>
            </a:pPr>
            <a:r>
              <a:rPr lang="en-IN" altLang="en-US"/>
              <a:t>Do you think the society can ever turn ethical? We have been talking about ethics for a long time.</a:t>
            </a:r>
          </a:p>
          <a:p>
            <a:pPr defTabSz="1087221">
              <a:buFont typeface="Symbol" pitchFamily="2" charset="2"/>
              <a:buChar char="·"/>
              <a:defRPr/>
            </a:pPr>
            <a:endParaRPr lang="en-IN" altLang="en-US"/>
          </a:p>
          <a:p>
            <a:pPr defTabSz="1087221">
              <a:buFont typeface="Symbol" pitchFamily="2" charset="2"/>
              <a:buChar char="·"/>
              <a:defRPr/>
            </a:pPr>
            <a:r>
              <a:rPr lang="en-IN" altLang="en-US"/>
              <a:t>...</a:t>
            </a:r>
            <a:endParaRPr altLang="en-US"/>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30007DE-FBDA-431C-AB44-96C386B43244}"/>
              </a:ext>
            </a:extLst>
          </p:cNvPr>
          <p:cNvSpPr>
            <a:spLocks noGrp="1"/>
          </p:cNvSpPr>
          <p:nvPr>
            <p:ph type="subTitle" idx="1"/>
          </p:nvPr>
        </p:nvSpPr>
        <p:spPr/>
        <p:txBody>
          <a:bodyPr/>
          <a:lstStyle/>
          <a:p>
            <a:endParaRPr lang="en-IN"/>
          </a:p>
        </p:txBody>
      </p:sp>
      <p:sp>
        <p:nvSpPr>
          <p:cNvPr id="70658" name="Title 10">
            <a:extLst>
              <a:ext uri="{FF2B5EF4-FFF2-40B4-BE49-F238E27FC236}">
                <a16:creationId xmlns:a16="http://schemas.microsoft.com/office/drawing/2014/main" id="{BA7B6B3D-6BD4-452F-849F-5F11267BFAA8}"/>
              </a:ext>
            </a:extLst>
          </p:cNvPr>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b" anchorCtr="0" compatLnSpc="1">
            <a:prstTxWarp prst="textNoShape">
              <a:avLst/>
            </a:prstTxWarp>
            <a:noAutofit/>
          </a:bodyPr>
          <a:lstStyle/>
          <a:p>
            <a:pPr marL="457109" indent="-457109" algn="ctr"/>
            <a:endParaRPr lang="en-GB" altLang="en-US" dirty="0">
              <a:latin typeface="Arial" panose="020B0604020202020204" pitchFamily="34" charset="0"/>
              <a:cs typeface="Arial" panose="020B0604020202020204" pitchFamily="34" charset="0"/>
            </a:endParaRPr>
          </a:p>
        </p:txBody>
      </p:sp>
      <p:pic>
        <p:nvPicPr>
          <p:cNvPr id="70659" name="Picture 4" descr="Image result for quiz symbol images">
            <a:extLst>
              <a:ext uri="{FF2B5EF4-FFF2-40B4-BE49-F238E27FC236}">
                <a16:creationId xmlns:a16="http://schemas.microsoft.com/office/drawing/2014/main" id="{2D31CFF3-E8CE-4CEC-A79D-35D46C32A1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8926"/>
          <a:stretch>
            <a:fillRect/>
          </a:stretch>
        </p:blipFill>
        <p:spPr bwMode="auto">
          <a:xfrm>
            <a:off x="4562037" y="1655380"/>
            <a:ext cx="3067927" cy="3013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C9714453-F54B-4766-B29E-9F0E3D454A10}"/>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prstTxWarp prst="textNoShape">
              <a:avLst/>
            </a:prstTxWarp>
          </a:bodyPr>
          <a:lstStyle/>
          <a:p>
            <a:r>
              <a:rPr lang="en-IN" altLang="en-US"/>
              <a:t>For more details</a:t>
            </a:r>
          </a:p>
        </p:txBody>
      </p:sp>
      <p:sp>
        <p:nvSpPr>
          <p:cNvPr id="22531" name="Text Placeholder 2">
            <a:extLst>
              <a:ext uri="{FF2B5EF4-FFF2-40B4-BE49-F238E27FC236}">
                <a16:creationId xmlns:a16="http://schemas.microsoft.com/office/drawing/2014/main" id="{504F7C87-657B-4D67-A8D5-9F5497AB55C7}"/>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prstTxWarp prst="textNoShape">
              <a:avLst/>
            </a:prstTxWarp>
            <a:normAutofit/>
          </a:bodyPr>
          <a:lstStyle/>
          <a:p>
            <a:pPr marL="0" indent="0" defTabSz="912630">
              <a:buNone/>
            </a:pPr>
            <a:r>
              <a:rPr lang="en-IN" altLang="en-US"/>
              <a:t>UHV-II: Universal Human Values – Understanding Harmony and Ethical Human Conduct</a:t>
            </a:r>
          </a:p>
          <a:p>
            <a:pPr marL="0" indent="0" defTabSz="912630">
              <a:buNone/>
            </a:pPr>
            <a:r>
              <a:rPr lang="en-IN" altLang="en-US"/>
              <a:t>A one-semester 3-credit mandatory course in the AICTE Model Curriculum 2021</a:t>
            </a:r>
          </a:p>
          <a:p>
            <a:pPr marL="0" indent="0" defTabSz="912630">
              <a:buNone/>
            </a:pPr>
            <a:endParaRPr lang="en-IN" altLang="en-US"/>
          </a:p>
          <a:p>
            <a:pPr marL="0" indent="0" defTabSz="912630">
              <a:buNone/>
            </a:pPr>
            <a:r>
              <a:rPr lang="en-IN" altLang="en-US"/>
              <a:t>Presentations, Handout of Class Notes: </a:t>
            </a:r>
          </a:p>
          <a:p>
            <a:pPr marL="0" indent="0" defTabSz="912630">
              <a:buNone/>
            </a:pPr>
            <a:r>
              <a:rPr lang="en-IN" altLang="en-US">
                <a:hlinkClick r:id="rId2"/>
              </a:rPr>
              <a:t>https://fdp-si.aicte-india.org/download.php#1</a:t>
            </a:r>
            <a:endParaRPr lang="en-IN" altLang="en-US"/>
          </a:p>
          <a:p>
            <a:pPr marL="0" indent="0" defTabSz="912630">
              <a:buNone/>
            </a:pPr>
            <a:endParaRPr lang="en-IN" altLang="en-US"/>
          </a:p>
          <a:p>
            <a:pPr marL="0" indent="0" defTabSz="912630">
              <a:buNone/>
            </a:pPr>
            <a:r>
              <a:rPr altLang="en-US"/>
              <a:t>Recordings on YouTube: Professional Ethics lectures of UHV-II Lectures 23-28</a:t>
            </a:r>
            <a:br>
              <a:rPr altLang="en-US"/>
            </a:br>
            <a:r>
              <a:rPr altLang="en-US">
                <a:hlinkClick r:id="rId3"/>
              </a:rPr>
              <a:t>https://www.youtube.com/watch?v=BikdYub6RY0&amp;list=PLWDeKF97v9SPFYVPis99l9eD-wZf0RypK</a:t>
            </a:r>
            <a:endParaRPr alt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637D5FBE-489F-4B38-A4B9-50786C7ED48A}"/>
              </a:ext>
            </a:extLst>
          </p:cNvPr>
          <p:cNvSpPr>
            <a:spLocks noGrp="1"/>
          </p:cNvSpPr>
          <p:nvPr>
            <p:ph type="subTitle" idx="1"/>
          </p:nvPr>
        </p:nvSpPr>
        <p:spPr/>
        <p:txBody>
          <a:bodyPr/>
          <a:lstStyle/>
          <a:p>
            <a:endParaRPr lang="en-IN"/>
          </a:p>
        </p:txBody>
      </p:sp>
      <p:sp>
        <p:nvSpPr>
          <p:cNvPr id="72706" name="Title 10">
            <a:extLst>
              <a:ext uri="{FF2B5EF4-FFF2-40B4-BE49-F238E27FC236}">
                <a16:creationId xmlns:a16="http://schemas.microsoft.com/office/drawing/2014/main" id="{48380C5B-D467-41FD-95B6-23C789CE65BD}"/>
              </a:ext>
            </a:extLst>
          </p:cNvPr>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b" anchorCtr="0" compatLnSpc="1">
            <a:prstTxWarp prst="textNoShape">
              <a:avLst/>
            </a:prstTxWarp>
            <a:noAutofit/>
          </a:bodyPr>
          <a:lstStyle/>
          <a:p>
            <a:pPr marL="457109" indent="-457109" algn="ctr"/>
            <a:r>
              <a:rPr lang="en-GB" altLang="en-US" sz="3599" dirty="0">
                <a:latin typeface="Arial" panose="020B0604020202020204" pitchFamily="34" charset="0"/>
                <a:cs typeface="Arial" panose="020B0604020202020204" pitchFamily="34" charset="0"/>
              </a:rPr>
              <a:t>Self Reflection</a:t>
            </a:r>
            <a:endParaRPr lang="en-GB" altLang="en-US" dirty="0">
              <a:latin typeface="Arial" panose="020B0604020202020204" pitchFamily="34" charset="0"/>
              <a:cs typeface="Arial" panose="020B0604020202020204" pitchFamily="34" charset="0"/>
            </a:endParaRP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4754" name="Title 6">
            <a:extLst>
              <a:ext uri="{FF2B5EF4-FFF2-40B4-BE49-F238E27FC236}">
                <a16:creationId xmlns:a16="http://schemas.microsoft.com/office/drawing/2014/main" id="{D8E37C2D-38DD-4CD2-B287-5EC6A46EA715}"/>
              </a:ext>
            </a:extLst>
          </p:cNvPr>
          <p:cNvSpPr>
            <a:spLocks noGrp="1" noChangeArrowheads="1"/>
          </p:cNvSpPr>
          <p:nvPr>
            <p:ph type="title"/>
          </p:nvPr>
        </p:nvSpPr>
        <p:spPr bwMode="auto">
          <a:xfrm>
            <a:off x="2205" y="76182"/>
            <a:ext cx="12187592" cy="380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t" anchorCtr="0" compatLnSpc="1">
            <a:prstTxWarp prst="textNoShape">
              <a:avLst/>
            </a:prstTxWarp>
          </a:bodyPr>
          <a:lstStyle/>
          <a:p>
            <a:endParaRPr lang="en-IN" altLang="en-US"/>
          </a:p>
        </p:txBody>
      </p:sp>
      <p:sp>
        <p:nvSpPr>
          <p:cNvPr id="74755" name="Text Placeholder 7">
            <a:extLst>
              <a:ext uri="{FF2B5EF4-FFF2-40B4-BE49-F238E27FC236}">
                <a16:creationId xmlns:a16="http://schemas.microsoft.com/office/drawing/2014/main" id="{0D1F9BD6-D109-4E64-83F1-471346D8864E}"/>
              </a:ext>
            </a:extLst>
          </p:cNvPr>
          <p:cNvSpPr>
            <a:spLocks noGrp="1" noChangeArrowheads="1"/>
          </p:cNvSpPr>
          <p:nvPr>
            <p:ph type="body" sz="quarter" idx="13"/>
          </p:nvPr>
        </p:nvSpPr>
        <p:spPr bwMode="auto">
          <a:xfrm>
            <a:off x="2205" y="609459"/>
            <a:ext cx="12187592" cy="5943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t" anchorCtr="0" compatLnSpc="1">
            <a:prstTxWarp prst="textNoShape">
              <a:avLst/>
            </a:prstTxWarp>
            <a:normAutofit/>
          </a:bodyPr>
          <a:lstStyle/>
          <a:p>
            <a:pPr defTabSz="912630"/>
            <a:endParaRPr lang="en-IN" altLang="en-US"/>
          </a:p>
        </p:txBody>
      </p:sp>
    </p:spTree>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5778" name="Title 3">
            <a:extLst>
              <a:ext uri="{FF2B5EF4-FFF2-40B4-BE49-F238E27FC236}">
                <a16:creationId xmlns:a16="http://schemas.microsoft.com/office/drawing/2014/main" id="{DE6635A4-7278-420A-8BAC-7FDBA2DA408E}"/>
              </a:ext>
            </a:extLst>
          </p:cNvPr>
          <p:cNvSpPr>
            <a:spLocks noGrp="1" noChangeArrowheads="1"/>
          </p:cNvSpPr>
          <p:nvPr>
            <p:ph type="ctrTitle"/>
          </p:nvPr>
        </p:nvSpPr>
        <p:spPr>
          <a:xfrm>
            <a:off x="1711547" y="458682"/>
            <a:ext cx="9030785" cy="305681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b" anchorCtr="0" compatLnSpc="1">
            <a:prstTxWarp prst="textNoShape">
              <a:avLst/>
            </a:prstTxWarp>
            <a:noAutofit/>
          </a:bodyPr>
          <a:lstStyle/>
          <a:p>
            <a:r>
              <a:rPr lang="en-US" altLang="en-US">
                <a:latin typeface="Arial" panose="020B0604020202020204" pitchFamily="34" charset="0"/>
              </a:rPr>
              <a:t>FAQ</a:t>
            </a:r>
          </a:p>
        </p:txBody>
      </p:sp>
      <p:sp>
        <p:nvSpPr>
          <p:cNvPr id="75779" name="Subtitle 1">
            <a:extLst>
              <a:ext uri="{FF2B5EF4-FFF2-40B4-BE49-F238E27FC236}">
                <a16:creationId xmlns:a16="http://schemas.microsoft.com/office/drawing/2014/main" id="{9DFFF2F9-918E-4CC4-B39B-2893DDA39163}"/>
              </a:ext>
            </a:extLst>
          </p:cNvPr>
          <p:cNvSpPr>
            <a:spLocks noGrp="1" noChangeArrowheads="1"/>
          </p:cNvSpPr>
          <p:nvPr>
            <p:ph type="subTitle" idx="1"/>
          </p:nvPr>
        </p:nvSpPr>
        <p:spPr>
          <a:xfrm>
            <a:off x="1711547" y="3901172"/>
            <a:ext cx="7837261" cy="3666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t" anchorCtr="0" compatLnSpc="1">
            <a:prstTxWarp prst="textNoShape">
              <a:avLst/>
            </a:prstTxWarp>
            <a:spAutoFit/>
          </a:bodyPr>
          <a:lstStyle/>
          <a:p>
            <a:endParaRPr lang="en-IN" altLang="en-US">
              <a:latin typeface="Arial" panose="020B0604020202020204" pitchFamily="34" charset="0"/>
            </a:endParaRPr>
          </a:p>
        </p:txBody>
      </p:sp>
    </p:spTree>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id="{CCE11633-589B-4525-B4AC-82D08A393AE5}"/>
              </a:ext>
            </a:extLst>
          </p:cNvPr>
          <p:cNvSpPr>
            <a:spLocks noGrp="1" noChangeArrowheads="1"/>
          </p:cNvSpPr>
          <p:nvPr>
            <p:ph type="title"/>
          </p:nvPr>
        </p:nvSpPr>
        <p:spPr bwMode="auto">
          <a:xfrm>
            <a:off x="2205" y="77770"/>
            <a:ext cx="12187592" cy="380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prstTxWarp prst="textNoShape">
              <a:avLst/>
            </a:prstTxWarp>
          </a:bodyPr>
          <a:lstStyle/>
          <a:p>
            <a:r>
              <a:rPr lang="en-IN" altLang="en-US"/>
              <a:t>FAQ</a:t>
            </a:r>
          </a:p>
        </p:txBody>
      </p:sp>
      <p:sp>
        <p:nvSpPr>
          <p:cNvPr id="76803" name="Text Placeholder 2">
            <a:extLst>
              <a:ext uri="{FF2B5EF4-FFF2-40B4-BE49-F238E27FC236}">
                <a16:creationId xmlns:a16="http://schemas.microsoft.com/office/drawing/2014/main" id="{D7A6609D-F78B-4311-836E-19D8B03D04BB}"/>
              </a:ext>
            </a:extLst>
          </p:cNvPr>
          <p:cNvSpPr>
            <a:spLocks noGrp="1" noChangeArrowheads="1"/>
          </p:cNvSpPr>
          <p:nvPr>
            <p:ph type="body" sz="quarter" idx="13"/>
          </p:nvPr>
        </p:nvSpPr>
        <p:spPr bwMode="auto">
          <a:xfrm>
            <a:off x="2205" y="609459"/>
            <a:ext cx="12187592" cy="5943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prstTxWarp prst="textNoShape">
              <a:avLst/>
            </a:prstTxWarp>
            <a:normAutofit/>
          </a:bodyPr>
          <a:lstStyle/>
          <a:p>
            <a:pPr marL="0" indent="0" defTabSz="912630">
              <a:buNone/>
            </a:pPr>
            <a:r>
              <a:rPr altLang="en-US"/>
              <a:t>Developing Ethics &amp; Values, Code of Conduct, CSR, Types of emotions, the role of intelligence and emotion influencing intelligence. Universal Human Values, Self, Inter-personal Skills, Cognitive Physiology and Intelligence</a:t>
            </a:r>
            <a:r>
              <a:rPr lang="en-IN" altLang="en-US"/>
              <a:t>…</a:t>
            </a:r>
          </a:p>
        </p:txBody>
      </p:sp>
    </p:spTree>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288285CC-6854-4A10-B2CA-F290914E8D36}"/>
              </a:ext>
            </a:extLst>
          </p:cNvPr>
          <p:cNvSpPr>
            <a:spLocks noGrp="1"/>
          </p:cNvSpPr>
          <p:nvPr>
            <p:ph type="subTitle" idx="1"/>
          </p:nvPr>
        </p:nvSpPr>
        <p:spPr/>
        <p:txBody>
          <a:bodyPr/>
          <a:lstStyle/>
          <a:p>
            <a:endParaRPr lang="en-IN"/>
          </a:p>
        </p:txBody>
      </p:sp>
      <p:sp>
        <p:nvSpPr>
          <p:cNvPr id="77827" name="Title 3">
            <a:extLst>
              <a:ext uri="{FF2B5EF4-FFF2-40B4-BE49-F238E27FC236}">
                <a16:creationId xmlns:a16="http://schemas.microsoft.com/office/drawing/2014/main" id="{D6CCB11E-B1C7-4228-9A39-7780140DAF6C}"/>
              </a:ext>
            </a:extLst>
          </p:cNvPr>
          <p:cNvSpPr>
            <a:spLocks noGrp="1" noChangeArrowheads="1"/>
          </p:cNvSpPr>
          <p:nvPr>
            <p:ph type="ctr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b" anchorCtr="0" compatLnSpc="1">
            <a:prstTxWarp prst="textNoShape">
              <a:avLst/>
            </a:prstTxWarp>
            <a:noAutofit/>
          </a:bodyPr>
          <a:lstStyle/>
          <a:p>
            <a:r>
              <a:rPr lang="en-US" altLang="en-US">
                <a:latin typeface="Arial" panose="020B0604020202020204" pitchFamily="34" charset="0"/>
              </a:rPr>
              <a:t>Universal Human Values and Ethics</a:t>
            </a:r>
          </a:p>
        </p:txBody>
      </p:sp>
    </p:spTree>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8850" name="Title 1">
            <a:extLst>
              <a:ext uri="{FF2B5EF4-FFF2-40B4-BE49-F238E27FC236}">
                <a16:creationId xmlns:a16="http://schemas.microsoft.com/office/drawing/2014/main" id="{3D0CEA41-1B66-43D6-AC64-6D5F47A0D5AC}"/>
              </a:ext>
            </a:extLst>
          </p:cNvPr>
          <p:cNvSpPr>
            <a:spLocks noGrp="1" noChangeArrowheads="1"/>
          </p:cNvSpPr>
          <p:nvPr>
            <p:ph type="title"/>
          </p:nvPr>
        </p:nvSpPr>
        <p:spPr bwMode="auto">
          <a:xfrm>
            <a:off x="2205" y="77770"/>
            <a:ext cx="12187592" cy="380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prstTxWarp prst="textNoShape">
              <a:avLst/>
            </a:prstTxWarp>
          </a:bodyPr>
          <a:lstStyle/>
          <a:p>
            <a:r>
              <a:rPr lang="en-US" altLang="en-US"/>
              <a:t>Professional Ethics – Do’s and Don’ts at the Workplace…</a:t>
            </a:r>
            <a:endParaRPr lang="en-IN" altLang="en-US"/>
          </a:p>
        </p:txBody>
      </p:sp>
      <p:sp>
        <p:nvSpPr>
          <p:cNvPr id="78851" name="Text Placeholder 2">
            <a:extLst>
              <a:ext uri="{FF2B5EF4-FFF2-40B4-BE49-F238E27FC236}">
                <a16:creationId xmlns:a16="http://schemas.microsoft.com/office/drawing/2014/main" id="{0800AAF3-EA3A-43FD-A459-FCA0C63AE21B}"/>
              </a:ext>
            </a:extLst>
          </p:cNvPr>
          <p:cNvSpPr>
            <a:spLocks noGrp="1" noChangeArrowheads="1"/>
          </p:cNvSpPr>
          <p:nvPr>
            <p:ph type="body" sz="quarter" idx="13"/>
          </p:nvPr>
        </p:nvSpPr>
        <p:spPr bwMode="auto">
          <a:xfrm>
            <a:off x="2205" y="609459"/>
            <a:ext cx="12187592" cy="5943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prstTxWarp prst="textNoShape">
              <a:avLst/>
            </a:prstTxWarp>
            <a:normAutofit/>
          </a:bodyPr>
          <a:lstStyle/>
          <a:p>
            <a:pPr marL="0" indent="0" defTabSz="912630">
              <a:buNone/>
            </a:pPr>
            <a:endParaRPr altLang="en-US"/>
          </a:p>
          <a:p>
            <a:pPr marL="0" indent="0" defTabSz="912630">
              <a:buNone/>
            </a:pPr>
            <a:endParaRPr altLang="en-US"/>
          </a:p>
          <a:p>
            <a:pPr marL="0" indent="0" defTabSz="912630">
              <a:buNone/>
            </a:pPr>
            <a:endParaRPr altLang="en-US"/>
          </a:p>
          <a:p>
            <a:pPr marL="0" indent="0" defTabSz="912630">
              <a:buNone/>
            </a:pPr>
            <a:endParaRPr altLang="en-US"/>
          </a:p>
          <a:p>
            <a:pPr marL="0" indent="0" defTabSz="912630">
              <a:buNone/>
            </a:pPr>
            <a:endParaRPr altLang="en-US"/>
          </a:p>
          <a:p>
            <a:pPr marL="0" indent="0" defTabSz="912630">
              <a:buNone/>
            </a:pPr>
            <a:endParaRPr altLang="en-US"/>
          </a:p>
          <a:p>
            <a:pPr marL="0" indent="0" defTabSz="912630">
              <a:buNone/>
            </a:pPr>
            <a:endParaRPr altLang="en-US"/>
          </a:p>
          <a:p>
            <a:pPr marL="0" indent="0" defTabSz="912630">
              <a:buNone/>
            </a:pPr>
            <a:endParaRPr altLang="en-US"/>
          </a:p>
          <a:p>
            <a:pPr marL="0" indent="0" defTabSz="912630">
              <a:buNone/>
            </a:pPr>
            <a:r>
              <a:rPr altLang="en-US"/>
              <a:t>Behaviour		Ethical behaviour</a:t>
            </a:r>
          </a:p>
          <a:p>
            <a:pPr marL="0" indent="0" defTabSz="912630">
              <a:buNone/>
            </a:pPr>
            <a:r>
              <a:rPr altLang="en-US"/>
              <a:t>Work and		Ethical work					Professional Ethics</a:t>
            </a:r>
          </a:p>
          <a:p>
            <a:pPr marL="0" indent="0" defTabSz="912630">
              <a:buNone/>
            </a:pPr>
            <a:r>
              <a:rPr altLang="en-US"/>
              <a:t>Participation		Ethical participation</a:t>
            </a:r>
          </a:p>
        </p:txBody>
      </p:sp>
    </p:spTree>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5F74B3DA-A133-4F5E-90D7-BF862A670C1B}"/>
              </a:ext>
            </a:extLst>
          </p:cNvPr>
          <p:cNvSpPr>
            <a:spLocks noGrp="1" noChangeArrowheads="1"/>
          </p:cNvSpPr>
          <p:nvPr>
            <p:ph type="title"/>
          </p:nvPr>
        </p:nvSpPr>
        <p:spPr bwMode="auto">
          <a:xfrm>
            <a:off x="2205" y="77770"/>
            <a:ext cx="12187592" cy="380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prstTxWarp prst="textNoShape">
              <a:avLst/>
            </a:prstTxWarp>
          </a:bodyPr>
          <a:lstStyle/>
          <a:p>
            <a:r>
              <a:rPr lang="en-IN" altLang="en-US"/>
              <a:t>Human Being in this Existence</a:t>
            </a:r>
          </a:p>
        </p:txBody>
      </p:sp>
      <p:sp>
        <p:nvSpPr>
          <p:cNvPr id="79875" name="Text Placeholder 2">
            <a:extLst>
              <a:ext uri="{FF2B5EF4-FFF2-40B4-BE49-F238E27FC236}">
                <a16:creationId xmlns:a16="http://schemas.microsoft.com/office/drawing/2014/main" id="{37A6C97F-ED7E-4504-B6A4-209E07A2A227}"/>
              </a:ext>
            </a:extLst>
          </p:cNvPr>
          <p:cNvSpPr>
            <a:spLocks noGrp="1" noChangeArrowheads="1"/>
          </p:cNvSpPr>
          <p:nvPr>
            <p:ph type="body" sz="quarter" idx="13"/>
          </p:nvPr>
        </p:nvSpPr>
        <p:spPr bwMode="auto">
          <a:xfrm>
            <a:off x="2205" y="609459"/>
            <a:ext cx="12187592" cy="5943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prstTxWarp prst="textNoShape">
              <a:avLst/>
            </a:prstTxWarp>
            <a:normAutofit/>
          </a:bodyPr>
          <a:lstStyle/>
          <a:p>
            <a:pPr marL="0" indent="0" defTabSz="912630">
              <a:buNone/>
            </a:pPr>
            <a:r>
              <a:rPr altLang="en-US"/>
              <a:t>There is an innate harmony and orderliness in the existence </a:t>
            </a:r>
          </a:p>
          <a:p>
            <a:pPr marL="0" indent="0" defTabSz="912630">
              <a:buNone/>
            </a:pPr>
            <a:endParaRPr altLang="en-US"/>
          </a:p>
          <a:p>
            <a:pPr marL="0" indent="0" defTabSz="912630">
              <a:buNone/>
            </a:pPr>
            <a:r>
              <a:rPr altLang="en-US"/>
              <a:t>The human beings only need to understand it (there is no need to try and create it)</a:t>
            </a:r>
          </a:p>
          <a:p>
            <a:pPr marL="0" indent="0" defTabSz="912630">
              <a:buNone/>
            </a:pPr>
            <a:endParaRPr altLang="en-US"/>
          </a:p>
          <a:p>
            <a:pPr marL="0" indent="0" defTabSz="912630">
              <a:buNone/>
            </a:pPr>
            <a:r>
              <a:rPr altLang="en-US"/>
              <a:t>The universal human values are manifestations of the truth of existence, i.e. co-existence, in various dimensions of human participation in the existential order </a:t>
            </a:r>
          </a:p>
          <a:p>
            <a:pPr marL="0" indent="0" defTabSz="912630">
              <a:buNone/>
            </a:pPr>
            <a:endParaRPr altLang="en-US"/>
          </a:p>
          <a:p>
            <a:pPr marL="0" indent="0" defTabSz="912630">
              <a:buNone/>
            </a:pPr>
            <a:r>
              <a:rPr altLang="en-US"/>
              <a:t>These values are naturally acceptable to all human beings and conducive to human happiness (an wellbeing of all)</a:t>
            </a:r>
          </a:p>
          <a:p>
            <a:pPr marL="0" indent="0" defTabSz="912630">
              <a:buNone/>
            </a:pPr>
            <a:endParaRPr altLang="en-US"/>
          </a:p>
          <a:p>
            <a:pPr marL="0" indent="0" defTabSz="912630">
              <a:buNone/>
            </a:pPr>
            <a:r>
              <a:rPr altLang="en-US"/>
              <a:t>Only our ignorance leads to all the difficulties and confusions in appreciating and inculcating these universal values</a:t>
            </a:r>
          </a:p>
        </p:txBody>
      </p:sp>
    </p:spTree>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0898" name="Title 1">
            <a:extLst>
              <a:ext uri="{FF2B5EF4-FFF2-40B4-BE49-F238E27FC236}">
                <a16:creationId xmlns:a16="http://schemas.microsoft.com/office/drawing/2014/main" id="{E565C875-9248-42B1-8DAB-5252EBFABA99}"/>
              </a:ext>
            </a:extLst>
          </p:cNvPr>
          <p:cNvSpPr>
            <a:spLocks noGrp="1" noChangeArrowheads="1"/>
          </p:cNvSpPr>
          <p:nvPr>
            <p:ph type="title"/>
          </p:nvPr>
        </p:nvSpPr>
        <p:spPr bwMode="auto">
          <a:xfrm>
            <a:off x="2205" y="77770"/>
            <a:ext cx="12187592" cy="380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prstTxWarp prst="textNoShape">
              <a:avLst/>
            </a:prstTxWarp>
          </a:bodyPr>
          <a:lstStyle/>
          <a:p>
            <a:r>
              <a:rPr lang="en-US" altLang="en-US"/>
              <a:t>Professional Ethics is a Part of Ethical Human Conduct	- Larger Picture</a:t>
            </a:r>
            <a:endParaRPr lang="en-IN" altLang="en-US"/>
          </a:p>
        </p:txBody>
      </p:sp>
      <p:sp>
        <p:nvSpPr>
          <p:cNvPr id="3" name="Text Placeholder 2">
            <a:extLst>
              <a:ext uri="{FF2B5EF4-FFF2-40B4-BE49-F238E27FC236}">
                <a16:creationId xmlns:a16="http://schemas.microsoft.com/office/drawing/2014/main" id="{D1D90781-B1C6-4649-8A04-A24119079F44}"/>
              </a:ext>
            </a:extLst>
          </p:cNvPr>
          <p:cNvSpPr>
            <a:spLocks noGrp="1"/>
          </p:cNvSpPr>
          <p:nvPr>
            <p:ph type="body" sz="quarter" idx="13"/>
          </p:nvPr>
        </p:nvSpPr>
        <p:spPr>
          <a:xfrm>
            <a:off x="2205" y="609459"/>
            <a:ext cx="12187592" cy="5943812"/>
          </a:xfrm>
        </p:spPr>
        <p:txBody>
          <a:bodyPr>
            <a:normAutofit lnSpcReduction="10000"/>
          </a:bodyPr>
          <a:lstStyle/>
          <a:p>
            <a:pPr marL="0" indent="0">
              <a:buNone/>
              <a:defRPr/>
            </a:pPr>
            <a:r>
              <a:t>Understanding		Relationship, Harmony, Co-existence</a:t>
            </a:r>
          </a:p>
          <a:p>
            <a:pPr marL="0" indent="0">
              <a:buNone/>
              <a:defRPr/>
            </a:pPr>
            <a:endParaRPr/>
          </a:p>
          <a:p>
            <a:pPr marL="0" indent="0">
              <a:buNone/>
              <a:defRPr/>
            </a:pPr>
            <a:r>
              <a:t>Feeling		of relationship, harmony, co-existence</a:t>
            </a:r>
          </a:p>
          <a:p>
            <a:pPr marL="0" indent="0">
              <a:buNone/>
              <a:defRPr/>
            </a:pPr>
            <a:r>
              <a:t>			mutual fulfilment in relationship		Universal Human Values</a:t>
            </a:r>
          </a:p>
          <a:p>
            <a:pPr marL="0" indent="0">
              <a:buNone/>
              <a:defRPr/>
            </a:pPr>
            <a:endParaRPr/>
          </a:p>
          <a:p>
            <a:pPr marL="0" indent="0">
              <a:buNone/>
              <a:defRPr/>
            </a:pPr>
            <a:r>
              <a:t>Thought		Principles and</a:t>
            </a:r>
          </a:p>
          <a:p>
            <a:pPr marL="0" indent="0">
              <a:buNone/>
              <a:defRPr/>
            </a:pPr>
            <a:r>
              <a:t>			Guidelines for </a:t>
            </a:r>
          </a:p>
          <a:p>
            <a:pPr marL="0" indent="0">
              <a:buNone/>
              <a:defRPr/>
            </a:pPr>
            <a:r>
              <a:t>			Ethical Human Conduct</a:t>
            </a:r>
          </a:p>
          <a:p>
            <a:pPr marL="0" indent="0">
              <a:buNone/>
              <a:defRPr/>
            </a:pPr>
            <a:endParaRPr/>
          </a:p>
          <a:p>
            <a:pPr marL="0" indent="0">
              <a:buNone/>
              <a:defRPr/>
            </a:pPr>
            <a:r>
              <a:rPr err="1"/>
              <a:t>Behaviour</a:t>
            </a:r>
            <a:r>
              <a:t>		Ethical </a:t>
            </a:r>
            <a:r>
              <a:rPr err="1"/>
              <a:t>behaviour</a:t>
            </a:r>
            <a:endParaRPr/>
          </a:p>
          <a:p>
            <a:pPr marL="0" indent="0">
              <a:buNone/>
              <a:defRPr/>
            </a:pPr>
            <a:r>
              <a:t>Work and		Ethical work					Professional Ethics</a:t>
            </a:r>
          </a:p>
          <a:p>
            <a:pPr marL="0" indent="0">
              <a:buNone/>
              <a:defRPr/>
            </a:pPr>
            <a:r>
              <a:t>Participation		Ethical participation</a:t>
            </a:r>
          </a:p>
          <a:p>
            <a:pPr marL="0" indent="0">
              <a:buNone/>
              <a:defRPr/>
            </a:pPr>
            <a:endParaRPr/>
          </a:p>
          <a:p>
            <a:pPr marL="0" indent="0">
              <a:buNone/>
              <a:defRPr/>
            </a:pPr>
            <a:r>
              <a:rPr lang="en-IN"/>
              <a:t>Outcome		Continuous happiness at individual level and</a:t>
            </a:r>
          </a:p>
          <a:p>
            <a:pPr marL="0" indent="0">
              <a:buNone/>
              <a:defRPr/>
            </a:pPr>
            <a:r>
              <a:rPr lang="en-IN"/>
              <a:t>expected		Fulfilment of human goal at societal level </a:t>
            </a:r>
          </a:p>
        </p:txBody>
      </p:sp>
      <p:cxnSp>
        <p:nvCxnSpPr>
          <p:cNvPr id="4" name="Straight Arrow Connector 3">
            <a:extLst>
              <a:ext uri="{FF2B5EF4-FFF2-40B4-BE49-F238E27FC236}">
                <a16:creationId xmlns:a16="http://schemas.microsoft.com/office/drawing/2014/main" id="{26C69AA5-1A16-486A-B2C9-3EE1878DC0DB}"/>
              </a:ext>
            </a:extLst>
          </p:cNvPr>
          <p:cNvCxnSpPr/>
          <p:nvPr/>
        </p:nvCxnSpPr>
        <p:spPr>
          <a:xfrm>
            <a:off x="611664" y="1068141"/>
            <a:ext cx="0" cy="22854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 name="Straight Arrow Connector 5">
            <a:extLst>
              <a:ext uri="{FF2B5EF4-FFF2-40B4-BE49-F238E27FC236}">
                <a16:creationId xmlns:a16="http://schemas.microsoft.com/office/drawing/2014/main" id="{F69BF15E-5157-4754-BA4E-356563EA05A6}"/>
              </a:ext>
            </a:extLst>
          </p:cNvPr>
          <p:cNvCxnSpPr>
            <a:cxnSpLocks/>
          </p:cNvCxnSpPr>
          <p:nvPr/>
        </p:nvCxnSpPr>
        <p:spPr>
          <a:xfrm>
            <a:off x="611664" y="1753782"/>
            <a:ext cx="0" cy="60945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a:extLst>
              <a:ext uri="{FF2B5EF4-FFF2-40B4-BE49-F238E27FC236}">
                <a16:creationId xmlns:a16="http://schemas.microsoft.com/office/drawing/2014/main" id="{1570B193-0C0B-446B-985C-0B1F26A33E88}"/>
              </a:ext>
            </a:extLst>
          </p:cNvPr>
          <p:cNvCxnSpPr>
            <a:cxnSpLocks/>
          </p:cNvCxnSpPr>
          <p:nvPr/>
        </p:nvCxnSpPr>
        <p:spPr>
          <a:xfrm>
            <a:off x="611664" y="2820335"/>
            <a:ext cx="0" cy="114114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0A750DDB-F817-4D6F-811D-8817223CFC56}"/>
              </a:ext>
            </a:extLst>
          </p:cNvPr>
          <p:cNvCxnSpPr>
            <a:cxnSpLocks/>
          </p:cNvCxnSpPr>
          <p:nvPr/>
        </p:nvCxnSpPr>
        <p:spPr>
          <a:xfrm>
            <a:off x="614838" y="5104218"/>
            <a:ext cx="0" cy="30472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22" name="Title 1">
            <a:extLst>
              <a:ext uri="{FF2B5EF4-FFF2-40B4-BE49-F238E27FC236}">
                <a16:creationId xmlns:a16="http://schemas.microsoft.com/office/drawing/2014/main" id="{1B530E4F-9FA9-4029-A625-83A3F52E3836}"/>
              </a:ext>
            </a:extLst>
          </p:cNvPr>
          <p:cNvSpPr>
            <a:spLocks noGrp="1" noChangeArrowheads="1"/>
          </p:cNvSpPr>
          <p:nvPr>
            <p:ph type="title"/>
          </p:nvPr>
        </p:nvSpPr>
        <p:spPr bwMode="auto">
          <a:xfrm>
            <a:off x="2205" y="77770"/>
            <a:ext cx="12187592" cy="380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prstTxWarp prst="textNoShape">
              <a:avLst/>
            </a:prstTxWarp>
          </a:bodyPr>
          <a:lstStyle/>
          <a:p>
            <a:r>
              <a:rPr lang="en-IN" altLang="en-US"/>
              <a:t>Universal Human Values – Articulation 1</a:t>
            </a:r>
          </a:p>
        </p:txBody>
      </p:sp>
      <p:sp>
        <p:nvSpPr>
          <p:cNvPr id="81923" name="Text Placeholder 2">
            <a:extLst>
              <a:ext uri="{FF2B5EF4-FFF2-40B4-BE49-F238E27FC236}">
                <a16:creationId xmlns:a16="http://schemas.microsoft.com/office/drawing/2014/main" id="{4C744B73-65E0-4E16-BCAC-A0FFA467476D}"/>
              </a:ext>
            </a:extLst>
          </p:cNvPr>
          <p:cNvSpPr>
            <a:spLocks noGrp="1" noChangeArrowheads="1"/>
          </p:cNvSpPr>
          <p:nvPr>
            <p:ph type="body" sz="quarter" idx="13"/>
          </p:nvPr>
        </p:nvSpPr>
        <p:spPr bwMode="auto">
          <a:xfrm>
            <a:off x="2205" y="609459"/>
            <a:ext cx="12187592" cy="5943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prstTxWarp prst="textNoShape">
              <a:avLst/>
            </a:prstTxWarp>
            <a:normAutofit/>
          </a:bodyPr>
          <a:lstStyle/>
          <a:p>
            <a:pPr marL="0" indent="0" defTabSz="912630">
              <a:buNone/>
            </a:pPr>
            <a:r>
              <a:rPr lang="en-IN" altLang="en-US"/>
              <a:t>Truth		= understanding co-existence, the </a:t>
            </a:r>
            <a:r>
              <a:rPr altLang="en-US"/>
              <a:t>innate harmony and orderliness in existence</a:t>
            </a:r>
            <a:endParaRPr lang="en-IN" altLang="en-US"/>
          </a:p>
          <a:p>
            <a:pPr marL="0" indent="0" defTabSz="912630">
              <a:buNone/>
            </a:pPr>
            <a:endParaRPr lang="en-IN" altLang="en-US" sz="1000"/>
          </a:p>
          <a:p>
            <a:pPr marL="0" indent="0" defTabSz="912630">
              <a:buNone/>
            </a:pPr>
            <a:r>
              <a:rPr lang="en-IN" altLang="en-US"/>
              <a:t>Love		= feeling of co-existence</a:t>
            </a:r>
          </a:p>
          <a:p>
            <a:pPr marL="0" indent="0" defTabSz="912630">
              <a:buNone/>
            </a:pPr>
            <a:r>
              <a:rPr lang="en-IN" altLang="en-US"/>
              <a:t>		= the feeling of being related to all, in a mutually fulfilling manner</a:t>
            </a:r>
          </a:p>
          <a:p>
            <a:pPr marL="0" indent="0" defTabSz="912630">
              <a:buNone/>
            </a:pPr>
            <a:endParaRPr lang="en-IN" altLang="en-US" sz="1000"/>
          </a:p>
          <a:p>
            <a:pPr marL="0" indent="0" defTabSz="912630">
              <a:buNone/>
            </a:pPr>
            <a:r>
              <a:rPr lang="en-IN" altLang="en-US"/>
              <a:t>Compassion	= living with a feeling of co-existence</a:t>
            </a:r>
          </a:p>
          <a:p>
            <a:pPr marL="0" indent="0" defTabSz="912630">
              <a:buNone/>
            </a:pPr>
            <a:r>
              <a:rPr lang="en-IN" altLang="en-US"/>
              <a:t>		= expression of the feeling of being related to all</a:t>
            </a:r>
          </a:p>
          <a:p>
            <a:pPr marL="0" indent="0" defTabSz="912630">
              <a:buNone/>
            </a:pPr>
            <a:r>
              <a:rPr lang="en-IN" altLang="en-US"/>
              <a:t>		= being complimentary in every relationship</a:t>
            </a:r>
          </a:p>
        </p:txBody>
      </p:sp>
    </p:spTree>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2946" name="Title 1">
            <a:extLst>
              <a:ext uri="{FF2B5EF4-FFF2-40B4-BE49-F238E27FC236}">
                <a16:creationId xmlns:a16="http://schemas.microsoft.com/office/drawing/2014/main" id="{53BAAA66-B45C-4173-A070-7DC20FDF3ECF}"/>
              </a:ext>
            </a:extLst>
          </p:cNvPr>
          <p:cNvSpPr>
            <a:spLocks noGrp="1" noChangeArrowheads="1"/>
          </p:cNvSpPr>
          <p:nvPr>
            <p:ph type="title"/>
          </p:nvPr>
        </p:nvSpPr>
        <p:spPr bwMode="auto">
          <a:xfrm>
            <a:off x="2205" y="77770"/>
            <a:ext cx="12187592" cy="380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prstTxWarp prst="textNoShape">
              <a:avLst/>
            </a:prstTxWarp>
          </a:bodyPr>
          <a:lstStyle/>
          <a:p>
            <a:r>
              <a:rPr lang="en-IN" altLang="en-US"/>
              <a:t>Values espoused in the Constitution of India = Universal Human Values – Articulation 2</a:t>
            </a:r>
          </a:p>
        </p:txBody>
      </p:sp>
      <p:pic>
        <p:nvPicPr>
          <p:cNvPr id="82947" name="Picture 2" descr="Image result for constitution of india">
            <a:extLst>
              <a:ext uri="{FF2B5EF4-FFF2-40B4-BE49-F238E27FC236}">
                <a16:creationId xmlns:a16="http://schemas.microsoft.com/office/drawing/2014/main" id="{D8F1F2F1-31CE-46DB-A435-899EF73334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87" y="572955"/>
            <a:ext cx="9199021" cy="5978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26A57D17-FBA4-43EA-80A0-A02FB41183D6}"/>
              </a:ext>
            </a:extLst>
          </p:cNvPr>
          <p:cNvSpPr>
            <a:spLocks noGrp="1"/>
          </p:cNvSpPr>
          <p:nvPr>
            <p:ph type="subTitle" idx="1"/>
          </p:nvPr>
        </p:nvSpPr>
        <p:spPr/>
        <p:txBody>
          <a:bodyPr/>
          <a:lstStyle/>
          <a:p>
            <a:endParaRPr lang="en-IN"/>
          </a:p>
        </p:txBody>
      </p:sp>
      <p:sp>
        <p:nvSpPr>
          <p:cNvPr id="23554" name="Title 10">
            <a:extLst>
              <a:ext uri="{FF2B5EF4-FFF2-40B4-BE49-F238E27FC236}">
                <a16:creationId xmlns:a16="http://schemas.microsoft.com/office/drawing/2014/main" id="{4230353F-52AB-4A65-92A3-45B0F709E443}"/>
              </a:ext>
            </a:extLst>
          </p:cNvPr>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785" tIns="54393" rIns="108785" bIns="54393" numCol="1" anchor="b" anchorCtr="0" compatLnSpc="1">
            <a:prstTxWarp prst="textNoShape">
              <a:avLst/>
            </a:prstTxWarp>
            <a:noAutofit/>
          </a:bodyPr>
          <a:lstStyle/>
          <a:p>
            <a:pPr marL="542816" indent="-542816"/>
            <a:r>
              <a:rPr lang="en-IN" altLang="en-US" sz="4299" dirty="0">
                <a:latin typeface="Arial" panose="020B0604020202020204" pitchFamily="34" charset="0"/>
                <a:cs typeface="Calibri" panose="020F0502020204030204" pitchFamily="34" charset="0"/>
              </a:rPr>
              <a:t>    Lecture 26</a:t>
            </a:r>
            <a:br>
              <a:rPr lang="en-IN" altLang="en-US" sz="4299" dirty="0">
                <a:latin typeface="Arial" panose="020B0604020202020204" pitchFamily="34" charset="0"/>
                <a:cs typeface="Calibri" panose="020F0502020204030204" pitchFamily="34" charset="0"/>
              </a:rPr>
            </a:br>
            <a:r>
              <a:rPr lang="en-IN" altLang="en-US" sz="4299" dirty="0">
                <a:latin typeface="Arial" panose="020B0604020202020204" pitchFamily="34" charset="0"/>
                <a:cs typeface="Calibri" panose="020F0502020204030204" pitchFamily="34" charset="0"/>
              </a:rPr>
              <a:t>Holistic Development towards</a:t>
            </a:r>
            <a:br>
              <a:rPr lang="en-US" altLang="en-US" sz="4299" dirty="0">
                <a:latin typeface="Arial" panose="020B0604020202020204" pitchFamily="34" charset="0"/>
                <a:cs typeface="Arial" panose="020B0604020202020204" pitchFamily="34" charset="0"/>
              </a:rPr>
            </a:br>
            <a:r>
              <a:rPr lang="en-US" altLang="en-US" sz="4299" dirty="0">
                <a:latin typeface="Arial" panose="020B0604020202020204" pitchFamily="34" charset="0"/>
                <a:cs typeface="Arial" panose="020B0604020202020204" pitchFamily="34" charset="0"/>
              </a:rPr>
              <a:t>Humane Society and Tradition</a:t>
            </a:r>
            <a:endParaRPr lang="en-US" altLang="en-US" sz="4299" b="0" dirty="0">
              <a:latin typeface="Arial" panose="020B0604020202020204" pitchFamily="34" charset="0"/>
            </a:endParaRP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3970" name="Title 2">
            <a:extLst>
              <a:ext uri="{FF2B5EF4-FFF2-40B4-BE49-F238E27FC236}">
                <a16:creationId xmlns:a16="http://schemas.microsoft.com/office/drawing/2014/main" id="{E51C2E1F-5B82-4333-BDA3-D2154D545662}"/>
              </a:ext>
            </a:extLst>
          </p:cNvPr>
          <p:cNvSpPr>
            <a:spLocks noGrp="1" noChangeArrowheads="1"/>
          </p:cNvSpPr>
          <p:nvPr>
            <p:ph type="title"/>
          </p:nvPr>
        </p:nvSpPr>
        <p:spPr bwMode="auto">
          <a:xfrm>
            <a:off x="2205" y="77770"/>
            <a:ext cx="12187592" cy="380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prstTxWarp prst="textNoShape">
              <a:avLst/>
            </a:prstTxWarp>
          </a:bodyPr>
          <a:lstStyle/>
          <a:p>
            <a:r>
              <a:rPr lang="en-IN" altLang="en-US"/>
              <a:t>Justice</a:t>
            </a:r>
            <a:endParaRPr lang="en-US" altLang="en-US"/>
          </a:p>
        </p:txBody>
      </p:sp>
      <p:sp>
        <p:nvSpPr>
          <p:cNvPr id="83971" name="Text Placeholder 3">
            <a:extLst>
              <a:ext uri="{FF2B5EF4-FFF2-40B4-BE49-F238E27FC236}">
                <a16:creationId xmlns:a16="http://schemas.microsoft.com/office/drawing/2014/main" id="{56339078-77F4-4BA9-956F-C7282683695E}"/>
              </a:ext>
            </a:extLst>
          </p:cNvPr>
          <p:cNvSpPr>
            <a:spLocks noGrp="1" noChangeArrowheads="1"/>
          </p:cNvSpPr>
          <p:nvPr>
            <p:ph type="body" sz="quarter" idx="13"/>
          </p:nvPr>
        </p:nvSpPr>
        <p:spPr bwMode="auto">
          <a:xfrm>
            <a:off x="2205" y="609459"/>
            <a:ext cx="12187592" cy="5943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prstTxWarp prst="textNoShape">
              <a:avLst/>
            </a:prstTxWarp>
            <a:normAutofit/>
          </a:bodyPr>
          <a:lstStyle/>
          <a:p>
            <a:pPr marL="0" indent="0" defTabSz="912630">
              <a:buNone/>
            </a:pPr>
            <a:r>
              <a:rPr lang="en-IN" altLang="en-US"/>
              <a:t>Social, economic and political justice</a:t>
            </a:r>
          </a:p>
          <a:p>
            <a:pPr marL="0" indent="0" defTabSz="912630">
              <a:buNone/>
            </a:pPr>
            <a:endParaRPr lang="en-IN" altLang="en-US"/>
          </a:p>
          <a:p>
            <a:pPr marL="0" indent="0" defTabSz="912630">
              <a:buNone/>
            </a:pPr>
            <a:r>
              <a:rPr altLang="en-US"/>
              <a:t>Harmony in human-human relationship</a:t>
            </a:r>
          </a:p>
          <a:p>
            <a:pPr marL="226968" lvl="1" indent="0" defTabSz="912630">
              <a:buNone/>
            </a:pPr>
            <a:r>
              <a:rPr lang="en-IN" altLang="en-US"/>
              <a:t>Recognition of human-human relationship, its fulfilment and right evaluation, leading to mutual happiness (harmony)</a:t>
            </a:r>
          </a:p>
          <a:p>
            <a:pPr marL="0" indent="0" defTabSz="912630">
              <a:buNone/>
            </a:pPr>
            <a:endParaRPr altLang="en-US"/>
          </a:p>
          <a:p>
            <a:pPr marL="0" indent="0" defTabSz="912630">
              <a:buNone/>
            </a:pPr>
            <a:r>
              <a:rPr altLang="en-US"/>
              <a:t>Harmony in human-rest-of-nature relationship</a:t>
            </a:r>
          </a:p>
          <a:p>
            <a:pPr marL="226968" lvl="1" indent="0" defTabSz="912630">
              <a:buNone/>
            </a:pPr>
            <a:r>
              <a:rPr lang="en-IN" altLang="en-US"/>
              <a:t>Recognition of human-rest-of-nature relationship (natural laws), its fulfilment and right evaluation, leading to mutual prosperity (harmony)</a:t>
            </a:r>
          </a:p>
        </p:txBody>
      </p:sp>
    </p:spTree>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4994" name="Title 1">
            <a:extLst>
              <a:ext uri="{FF2B5EF4-FFF2-40B4-BE49-F238E27FC236}">
                <a16:creationId xmlns:a16="http://schemas.microsoft.com/office/drawing/2014/main" id="{ADE3C80E-397A-4FF1-99D9-BBCE387CA545}"/>
              </a:ext>
            </a:extLst>
          </p:cNvPr>
          <p:cNvSpPr>
            <a:spLocks noGrp="1" noChangeArrowheads="1"/>
          </p:cNvSpPr>
          <p:nvPr>
            <p:ph type="title"/>
          </p:nvPr>
        </p:nvSpPr>
        <p:spPr bwMode="auto">
          <a:xfrm>
            <a:off x="2205" y="77770"/>
            <a:ext cx="12187592" cy="380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prstTxWarp prst="textNoShape">
              <a:avLst/>
            </a:prstTxWarp>
          </a:bodyPr>
          <a:lstStyle/>
          <a:p>
            <a:r>
              <a:rPr lang="en-IN" altLang="en-US"/>
              <a:t>Liberty</a:t>
            </a:r>
            <a:endParaRPr lang="en-US" altLang="en-US"/>
          </a:p>
        </p:txBody>
      </p:sp>
      <p:sp>
        <p:nvSpPr>
          <p:cNvPr id="84995" name="Text Placeholder 2">
            <a:extLst>
              <a:ext uri="{FF2B5EF4-FFF2-40B4-BE49-F238E27FC236}">
                <a16:creationId xmlns:a16="http://schemas.microsoft.com/office/drawing/2014/main" id="{457C8B78-80FE-47A9-8833-99F0F6F2F8E7}"/>
              </a:ext>
            </a:extLst>
          </p:cNvPr>
          <p:cNvSpPr>
            <a:spLocks noGrp="1" noChangeArrowheads="1"/>
          </p:cNvSpPr>
          <p:nvPr>
            <p:ph type="body" sz="quarter" idx="13"/>
          </p:nvPr>
        </p:nvSpPr>
        <p:spPr bwMode="auto">
          <a:xfrm>
            <a:off x="2205" y="609459"/>
            <a:ext cx="12187592" cy="5943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prstTxWarp prst="textNoShape">
              <a:avLst/>
            </a:prstTxWarp>
            <a:normAutofit/>
          </a:bodyPr>
          <a:lstStyle/>
          <a:p>
            <a:pPr marL="0" indent="0" defTabSz="912630">
              <a:buNone/>
            </a:pPr>
            <a:r>
              <a:rPr lang="en-IN" altLang="en-US"/>
              <a:t>of thought, expression, belief, faith and worship</a:t>
            </a:r>
          </a:p>
          <a:p>
            <a:pPr marL="0" indent="0" defTabSz="912630">
              <a:buNone/>
            </a:pPr>
            <a:endParaRPr lang="en-IN" altLang="en-US"/>
          </a:p>
          <a:p>
            <a:pPr marL="0" indent="0" defTabSz="912630">
              <a:buNone/>
            </a:pPr>
            <a:r>
              <a:rPr lang="en-IN" altLang="en-US" i="1"/>
              <a:t>Swatantrata - </a:t>
            </a:r>
            <a:r>
              <a:rPr lang="en-IN" altLang="en-US"/>
              <a:t>Living in accordance with one’s innate humanity or natural characteristics leading to harmony in all aspects of living</a:t>
            </a:r>
          </a:p>
          <a:p>
            <a:pPr marL="684076" lvl="1" indent="-455522" defTabSz="912630">
              <a:buFont typeface="Wingdings" pitchFamily="2" charset="2"/>
              <a:buAutoNum type="arabicPeriod"/>
            </a:pPr>
            <a:r>
              <a:rPr lang="en-IN" altLang="en-US"/>
              <a:t>As an individual human being</a:t>
            </a:r>
          </a:p>
          <a:p>
            <a:pPr marL="684076" lvl="1" indent="-455522" defTabSz="912630">
              <a:buFont typeface="Wingdings" pitchFamily="2" charset="2"/>
              <a:buAutoNum type="arabicPeriod"/>
            </a:pPr>
            <a:r>
              <a:rPr lang="en-IN" altLang="en-US"/>
              <a:t>As a member of the family</a:t>
            </a:r>
          </a:p>
          <a:p>
            <a:pPr marL="684076" lvl="1" indent="-455522" defTabSz="912630">
              <a:buFont typeface="Wingdings" pitchFamily="2" charset="2"/>
              <a:buAutoNum type="arabicPeriod"/>
            </a:pPr>
            <a:r>
              <a:rPr lang="en-IN" altLang="en-US"/>
              <a:t>As a member of the society</a:t>
            </a:r>
          </a:p>
          <a:p>
            <a:pPr marL="684076" lvl="1" indent="-455522" defTabSz="912630">
              <a:buFont typeface="Wingdings" pitchFamily="2" charset="2"/>
              <a:buAutoNum type="arabicPeriod"/>
            </a:pPr>
            <a:r>
              <a:rPr lang="en-IN" altLang="en-US"/>
              <a:t>As an unit in nature/existence</a:t>
            </a:r>
            <a:endParaRPr altLang="en-US"/>
          </a:p>
        </p:txBody>
      </p:sp>
    </p:spTree>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6018" name="Title 1">
            <a:extLst>
              <a:ext uri="{FF2B5EF4-FFF2-40B4-BE49-F238E27FC236}">
                <a16:creationId xmlns:a16="http://schemas.microsoft.com/office/drawing/2014/main" id="{CBE00164-2E64-4B0C-BAD3-6C08D6C74CD1}"/>
              </a:ext>
            </a:extLst>
          </p:cNvPr>
          <p:cNvSpPr>
            <a:spLocks noGrp="1" noChangeArrowheads="1"/>
          </p:cNvSpPr>
          <p:nvPr>
            <p:ph type="title"/>
          </p:nvPr>
        </p:nvSpPr>
        <p:spPr bwMode="auto">
          <a:xfrm>
            <a:off x="2205" y="77770"/>
            <a:ext cx="12187592" cy="380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prstTxWarp prst="textNoShape">
              <a:avLst/>
            </a:prstTxWarp>
          </a:bodyPr>
          <a:lstStyle/>
          <a:p>
            <a:r>
              <a:rPr lang="en-IN" altLang="en-US"/>
              <a:t>Equality</a:t>
            </a:r>
            <a:endParaRPr lang="en-US" altLang="en-US"/>
          </a:p>
        </p:txBody>
      </p:sp>
      <p:sp>
        <p:nvSpPr>
          <p:cNvPr id="86019" name="Text Placeholder 2">
            <a:extLst>
              <a:ext uri="{FF2B5EF4-FFF2-40B4-BE49-F238E27FC236}">
                <a16:creationId xmlns:a16="http://schemas.microsoft.com/office/drawing/2014/main" id="{44F75C09-5DDD-4390-B449-48175006AD2D}"/>
              </a:ext>
            </a:extLst>
          </p:cNvPr>
          <p:cNvSpPr>
            <a:spLocks noGrp="1" noChangeArrowheads="1"/>
          </p:cNvSpPr>
          <p:nvPr>
            <p:ph type="body" sz="quarter" idx="13"/>
          </p:nvPr>
        </p:nvSpPr>
        <p:spPr bwMode="auto">
          <a:xfrm>
            <a:off x="2205" y="609459"/>
            <a:ext cx="12187592" cy="5943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prstTxWarp prst="textNoShape">
              <a:avLst/>
            </a:prstTxWarp>
            <a:normAutofit/>
          </a:bodyPr>
          <a:lstStyle/>
          <a:p>
            <a:pPr marL="0" indent="0" defTabSz="912630" eaLnBrk="0" hangingPunct="0">
              <a:lnSpc>
                <a:spcPct val="90000"/>
              </a:lnSpc>
              <a:buSzPct val="75000"/>
              <a:buNone/>
            </a:pPr>
            <a:r>
              <a:rPr altLang="en-US"/>
              <a:t>Of status and of opportunity and to promote among them all</a:t>
            </a:r>
          </a:p>
          <a:p>
            <a:pPr marL="0" indent="0" defTabSz="912630" eaLnBrk="0" hangingPunct="0">
              <a:lnSpc>
                <a:spcPct val="90000"/>
              </a:lnSpc>
              <a:buSzPct val="75000"/>
              <a:buNone/>
            </a:pPr>
            <a:endParaRPr altLang="en-US"/>
          </a:p>
          <a:p>
            <a:pPr marL="0" indent="0" defTabSz="912630" eaLnBrk="0" hangingPunct="0">
              <a:lnSpc>
                <a:spcPct val="90000"/>
              </a:lnSpc>
              <a:buSzPct val="75000"/>
              <a:buNone/>
            </a:pPr>
            <a:r>
              <a:rPr altLang="en-US"/>
              <a:t>The truth is that </a:t>
            </a:r>
          </a:p>
          <a:p>
            <a:pPr marL="0" indent="0" defTabSz="912630" eaLnBrk="0" hangingPunct="0">
              <a:lnSpc>
                <a:spcPct val="90000"/>
              </a:lnSpc>
              <a:buSzPct val="75000"/>
              <a:buNone/>
            </a:pPr>
            <a:r>
              <a:rPr altLang="en-US"/>
              <a:t>Every human being is similar to me (we have the same goal, the same program and the same potential) and we are complimentary to each other</a:t>
            </a:r>
          </a:p>
          <a:p>
            <a:pPr marL="0" indent="0" defTabSz="912630" eaLnBrk="0" hangingPunct="0">
              <a:lnSpc>
                <a:spcPct val="90000"/>
              </a:lnSpc>
              <a:buSzPct val="75000"/>
              <a:buNone/>
            </a:pPr>
            <a:endParaRPr altLang="en-US"/>
          </a:p>
          <a:p>
            <a:pPr marL="0" indent="0" defTabSz="912630" eaLnBrk="0" hangingPunct="0">
              <a:lnSpc>
                <a:spcPct val="90000"/>
              </a:lnSpc>
              <a:buSzPct val="75000"/>
              <a:buNone/>
            </a:pPr>
            <a:r>
              <a:rPr altLang="en-US"/>
              <a:t>Every unit in nature is important in its own right. The whole is interrelated, interdependent and every unit is mutually fulfilling for every other unit</a:t>
            </a:r>
          </a:p>
          <a:p>
            <a:pPr marL="0" indent="0" defTabSz="912630" eaLnBrk="0" hangingPunct="0">
              <a:lnSpc>
                <a:spcPct val="90000"/>
              </a:lnSpc>
              <a:buSzPct val="75000"/>
              <a:buNone/>
            </a:pPr>
            <a:endParaRPr altLang="en-US"/>
          </a:p>
          <a:p>
            <a:pPr marL="0" indent="0" defTabSz="912630" eaLnBrk="0" hangingPunct="0">
              <a:lnSpc>
                <a:spcPct val="90000"/>
              </a:lnSpc>
              <a:buSzPct val="75000"/>
              <a:buNone/>
            </a:pPr>
            <a:r>
              <a:rPr altLang="en-US"/>
              <a:t>When I realise this truth, I have a feeling of Love or </a:t>
            </a:r>
            <a:r>
              <a:rPr lang="en-IN" altLang="en-US" i="1"/>
              <a:t>Ananyata or Equality</a:t>
            </a:r>
            <a:endParaRPr altLang="en-US"/>
          </a:p>
          <a:p>
            <a:pPr marL="0" indent="0" defTabSz="912630" eaLnBrk="0" hangingPunct="0">
              <a:lnSpc>
                <a:spcPct val="90000"/>
              </a:lnSpc>
              <a:buSzPct val="75000"/>
              <a:buNone/>
            </a:pPr>
            <a:r>
              <a:rPr altLang="en-US"/>
              <a:t>Then, there is compassion in my behaviour with every human being</a:t>
            </a:r>
          </a:p>
          <a:p>
            <a:pPr marL="0" indent="0" defTabSz="912630" eaLnBrk="0" hangingPunct="0">
              <a:lnSpc>
                <a:spcPct val="90000"/>
              </a:lnSpc>
              <a:buSzPct val="75000"/>
              <a:buNone/>
            </a:pPr>
            <a:r>
              <a:rPr altLang="en-US"/>
              <a:t>and</a:t>
            </a:r>
          </a:p>
          <a:p>
            <a:pPr marL="0" indent="0" defTabSz="912630" eaLnBrk="0" hangingPunct="0">
              <a:lnSpc>
                <a:spcPct val="90000"/>
              </a:lnSpc>
              <a:buSzPct val="75000"/>
              <a:buNone/>
            </a:pPr>
            <a:r>
              <a:rPr altLang="en-US"/>
              <a:t>compassion in my work with rest-of-nature</a:t>
            </a:r>
          </a:p>
        </p:txBody>
      </p:sp>
    </p:spTree>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7042" name="Title 1">
            <a:extLst>
              <a:ext uri="{FF2B5EF4-FFF2-40B4-BE49-F238E27FC236}">
                <a16:creationId xmlns:a16="http://schemas.microsoft.com/office/drawing/2014/main" id="{4A1BA2F2-C7FF-4345-8D41-75EB26E1F6E6}"/>
              </a:ext>
            </a:extLst>
          </p:cNvPr>
          <p:cNvSpPr>
            <a:spLocks noGrp="1" noChangeArrowheads="1"/>
          </p:cNvSpPr>
          <p:nvPr>
            <p:ph type="title"/>
          </p:nvPr>
        </p:nvSpPr>
        <p:spPr bwMode="auto">
          <a:xfrm>
            <a:off x="2205" y="77770"/>
            <a:ext cx="12187592" cy="380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prstTxWarp prst="textNoShape">
              <a:avLst/>
            </a:prstTxWarp>
          </a:bodyPr>
          <a:lstStyle/>
          <a:p>
            <a:r>
              <a:rPr lang="en-IN" altLang="en-US"/>
              <a:t>Fraternity</a:t>
            </a:r>
            <a:endParaRPr lang="en-US" altLang="en-US"/>
          </a:p>
        </p:txBody>
      </p:sp>
      <p:sp>
        <p:nvSpPr>
          <p:cNvPr id="87043" name="Text Placeholder 2">
            <a:extLst>
              <a:ext uri="{FF2B5EF4-FFF2-40B4-BE49-F238E27FC236}">
                <a16:creationId xmlns:a16="http://schemas.microsoft.com/office/drawing/2014/main" id="{F8AD9CC3-3213-496F-9F9C-E89E1B26748A}"/>
              </a:ext>
            </a:extLst>
          </p:cNvPr>
          <p:cNvSpPr>
            <a:spLocks noGrp="1" noChangeArrowheads="1"/>
          </p:cNvSpPr>
          <p:nvPr>
            <p:ph type="body" sz="quarter" idx="13"/>
          </p:nvPr>
        </p:nvSpPr>
        <p:spPr bwMode="auto">
          <a:xfrm>
            <a:off x="2205" y="609459"/>
            <a:ext cx="12187592" cy="5943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prstTxWarp prst="textNoShape">
              <a:avLst/>
            </a:prstTxWarp>
            <a:normAutofit/>
          </a:bodyPr>
          <a:lstStyle/>
          <a:p>
            <a:pPr marL="0" indent="0" defTabSz="912630">
              <a:buNone/>
            </a:pPr>
            <a:r>
              <a:rPr lang="en-IN" altLang="en-US"/>
              <a:t>Assuring the dignity of the individual and the unit and integrity of the Nation</a:t>
            </a:r>
          </a:p>
          <a:p>
            <a:pPr marL="0" indent="0" defTabSz="912630">
              <a:buNone/>
            </a:pPr>
            <a:endParaRPr lang="en-IN" altLang="en-US"/>
          </a:p>
          <a:p>
            <a:pPr marL="0" indent="0" defTabSz="912630">
              <a:buNone/>
            </a:pPr>
            <a:r>
              <a:rPr lang="en-IN" altLang="en-US"/>
              <a:t>I live with responsibility, in harmony in the family, in the society and the entire nature</a:t>
            </a:r>
          </a:p>
          <a:p>
            <a:pPr marL="226968" lvl="1" indent="0" defTabSz="912630">
              <a:buNone/>
            </a:pPr>
            <a:endParaRPr altLang="en-US" sz="2200"/>
          </a:p>
          <a:p>
            <a:pPr marL="226968" lvl="1" indent="0" defTabSz="912630">
              <a:buNone/>
            </a:pPr>
            <a:r>
              <a:rPr altLang="en-US" sz="2200"/>
              <a:t>I live in harmony with human beings leading to mutual happiness</a:t>
            </a:r>
          </a:p>
          <a:p>
            <a:pPr marL="226968" lvl="1" indent="0" defTabSz="912630">
              <a:buNone/>
            </a:pPr>
            <a:endParaRPr lang="en-IN" altLang="en-US" sz="2200"/>
          </a:p>
          <a:p>
            <a:pPr marL="226968" lvl="1" indent="0" defTabSz="912630" eaLnBrk="0" hangingPunct="0">
              <a:lnSpc>
                <a:spcPct val="90000"/>
              </a:lnSpc>
              <a:buSzPct val="75000"/>
              <a:buNone/>
            </a:pPr>
            <a:r>
              <a:rPr lang="en-IN" altLang="en-US" sz="2200"/>
              <a:t>I participate in maintaining the harmony i</a:t>
            </a:r>
            <a:r>
              <a:rPr altLang="en-US" sz="2200"/>
              <a:t>n the social systems </a:t>
            </a:r>
          </a:p>
          <a:p>
            <a:pPr marL="226968" lvl="1" indent="0" defTabSz="912630" eaLnBrk="0" hangingPunct="0">
              <a:lnSpc>
                <a:spcPct val="90000"/>
              </a:lnSpc>
              <a:buSzPct val="75000"/>
              <a:buNone/>
            </a:pPr>
            <a:endParaRPr altLang="en-US" sz="2200"/>
          </a:p>
          <a:p>
            <a:pPr marL="226968" lvl="1" indent="0" defTabSz="912630" eaLnBrk="0" hangingPunct="0">
              <a:lnSpc>
                <a:spcPct val="90000"/>
              </a:lnSpc>
              <a:buSzPct val="75000"/>
              <a:buNone/>
            </a:pPr>
            <a:r>
              <a:rPr lang="en-IN" altLang="en-US" sz="2200"/>
              <a:t>I live in harmony</a:t>
            </a:r>
            <a:r>
              <a:rPr altLang="en-US" sz="2200"/>
              <a:t> with rest-of-nature leading to mutual prosperity</a:t>
            </a:r>
          </a:p>
          <a:p>
            <a:pPr marL="226968" lvl="1" indent="0" defTabSz="912630" eaLnBrk="0" hangingPunct="0">
              <a:lnSpc>
                <a:spcPct val="90000"/>
              </a:lnSpc>
              <a:buSzPct val="75000"/>
              <a:buNone/>
            </a:pPr>
            <a:r>
              <a:rPr altLang="en-US" sz="2200"/>
              <a:t>(my work is human-friendly and nature-friendly)</a:t>
            </a:r>
          </a:p>
          <a:p>
            <a:pPr marL="0" indent="0" defTabSz="912630" eaLnBrk="0" hangingPunct="0">
              <a:lnSpc>
                <a:spcPct val="90000"/>
              </a:lnSpc>
              <a:buSzPct val="75000"/>
              <a:buNone/>
            </a:pPr>
            <a:endParaRPr altLang="en-US"/>
          </a:p>
        </p:txBody>
      </p:sp>
    </p:spTree>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8066" name="Title 1">
            <a:extLst>
              <a:ext uri="{FF2B5EF4-FFF2-40B4-BE49-F238E27FC236}">
                <a16:creationId xmlns:a16="http://schemas.microsoft.com/office/drawing/2014/main" id="{6E399565-CF13-44CF-93DB-13C3CA26D858}"/>
              </a:ext>
            </a:extLst>
          </p:cNvPr>
          <p:cNvSpPr>
            <a:spLocks noGrp="1" noChangeArrowheads="1"/>
          </p:cNvSpPr>
          <p:nvPr>
            <p:ph type="title"/>
          </p:nvPr>
        </p:nvSpPr>
        <p:spPr bwMode="auto">
          <a:xfrm>
            <a:off x="2205" y="77770"/>
            <a:ext cx="12187592" cy="380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prstTxWarp prst="textNoShape">
              <a:avLst/>
            </a:prstTxWarp>
          </a:bodyPr>
          <a:lstStyle/>
          <a:p>
            <a:r>
              <a:rPr lang="en-IN" altLang="en-US"/>
              <a:t>Sustainable Development Goals = Universal Human Values – Articulation 3</a:t>
            </a:r>
          </a:p>
        </p:txBody>
      </p:sp>
      <p:sp>
        <p:nvSpPr>
          <p:cNvPr id="88067" name="Text Placeholder 2">
            <a:extLst>
              <a:ext uri="{FF2B5EF4-FFF2-40B4-BE49-F238E27FC236}">
                <a16:creationId xmlns:a16="http://schemas.microsoft.com/office/drawing/2014/main" id="{ECF9B255-3B06-4889-8B03-52C93F211D4E}"/>
              </a:ext>
            </a:extLst>
          </p:cNvPr>
          <p:cNvSpPr>
            <a:spLocks noGrp="1" noChangeArrowheads="1"/>
          </p:cNvSpPr>
          <p:nvPr>
            <p:ph type="body" sz="quarter" idx="13"/>
          </p:nvPr>
        </p:nvSpPr>
        <p:spPr bwMode="auto">
          <a:xfrm>
            <a:off x="2205" y="609459"/>
            <a:ext cx="12187592" cy="5943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prstTxWarp prst="textNoShape">
              <a:avLst/>
            </a:prstTxWarp>
            <a:normAutofit/>
          </a:bodyPr>
          <a:lstStyle/>
          <a:p>
            <a:pPr marL="0" indent="0" defTabSz="912630">
              <a:buNone/>
            </a:pPr>
            <a:r>
              <a:rPr altLang="en-US" sz="2400">
                <a:solidFill>
                  <a:srgbClr val="000000"/>
                </a:solidFill>
              </a:rPr>
              <a:t>Human Rights		- with a balance of human responsibilities</a:t>
            </a:r>
          </a:p>
          <a:p>
            <a:pPr marL="0" indent="0" defTabSz="912630">
              <a:buNone/>
            </a:pPr>
            <a:endParaRPr altLang="en-US" sz="2400">
              <a:solidFill>
                <a:srgbClr val="000000"/>
              </a:solidFill>
            </a:endParaRPr>
          </a:p>
          <a:p>
            <a:pPr marL="0" indent="0" defTabSz="912630">
              <a:buNone/>
            </a:pPr>
            <a:r>
              <a:rPr altLang="en-US" sz="2400">
                <a:solidFill>
                  <a:srgbClr val="000000"/>
                </a:solidFill>
              </a:rPr>
              <a:t>Sustainable Development	- cyclic and mutually enriching, just like any process in nature</a:t>
            </a:r>
            <a:br>
              <a:rPr altLang="en-US" sz="2400">
                <a:solidFill>
                  <a:srgbClr val="000000"/>
                </a:solidFill>
              </a:rPr>
            </a:br>
            <a:br>
              <a:rPr altLang="en-US" sz="2400">
                <a:solidFill>
                  <a:srgbClr val="000000"/>
                </a:solidFill>
              </a:rPr>
            </a:br>
            <a:r>
              <a:rPr altLang="en-US" sz="2400">
                <a:solidFill>
                  <a:srgbClr val="000000"/>
                </a:solidFill>
              </a:rPr>
              <a:t>Sustainable Living		- living with wisdom, clarity of human purpose and program</a:t>
            </a:r>
            <a:br>
              <a:rPr altLang="en-US" sz="2400">
                <a:solidFill>
                  <a:srgbClr val="000000"/>
                </a:solidFill>
              </a:rPr>
            </a:br>
            <a:br>
              <a:rPr altLang="en-US" sz="2400">
                <a:solidFill>
                  <a:srgbClr val="000000"/>
                </a:solidFill>
              </a:rPr>
            </a:br>
            <a:r>
              <a:rPr altLang="en-US" sz="2400">
                <a:solidFill>
                  <a:srgbClr val="000000"/>
                </a:solidFill>
              </a:rPr>
              <a:t>Global Wellbeing		- wellbeing of all – human as well as rest-of-nature</a:t>
            </a:r>
          </a:p>
          <a:p>
            <a:pPr marL="0" indent="0" defTabSz="912630">
              <a:buNone/>
            </a:pPr>
            <a:endParaRPr lang="en-IN" altLang="en-US"/>
          </a:p>
        </p:txBody>
      </p:sp>
    </p:spTree>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C870187-68D8-4D83-B561-526B2413AA2D}"/>
              </a:ext>
            </a:extLst>
          </p:cNvPr>
          <p:cNvSpPr/>
          <p:nvPr/>
        </p:nvSpPr>
        <p:spPr>
          <a:xfrm>
            <a:off x="2928877" y="4382073"/>
            <a:ext cx="2894930" cy="4935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126">
              <a:defRPr/>
            </a:pPr>
            <a:endParaRPr lang="en-US">
              <a:solidFill>
                <a:prstClr val="white"/>
              </a:solidFill>
            </a:endParaRPr>
          </a:p>
        </p:txBody>
      </p:sp>
      <p:sp>
        <p:nvSpPr>
          <p:cNvPr id="15" name="Rectangle 14">
            <a:extLst>
              <a:ext uri="{FF2B5EF4-FFF2-40B4-BE49-F238E27FC236}">
                <a16:creationId xmlns:a16="http://schemas.microsoft.com/office/drawing/2014/main" id="{D3DA1619-C60C-42F7-A57E-7151E0A563D0}"/>
              </a:ext>
            </a:extLst>
          </p:cNvPr>
          <p:cNvSpPr/>
          <p:nvPr/>
        </p:nvSpPr>
        <p:spPr>
          <a:xfrm>
            <a:off x="4681072" y="3174266"/>
            <a:ext cx="2588614" cy="49201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126">
              <a:defRPr/>
            </a:pPr>
            <a:endParaRPr lang="en-US">
              <a:solidFill>
                <a:prstClr val="white"/>
              </a:solidFill>
            </a:endParaRPr>
          </a:p>
        </p:txBody>
      </p:sp>
      <p:sp>
        <p:nvSpPr>
          <p:cNvPr id="4" name="Rectangle 3">
            <a:extLst>
              <a:ext uri="{FF2B5EF4-FFF2-40B4-BE49-F238E27FC236}">
                <a16:creationId xmlns:a16="http://schemas.microsoft.com/office/drawing/2014/main" id="{24D57369-C8C6-407A-A658-5510A6D132FA}"/>
              </a:ext>
            </a:extLst>
          </p:cNvPr>
          <p:cNvSpPr/>
          <p:nvPr/>
        </p:nvSpPr>
        <p:spPr>
          <a:xfrm>
            <a:off x="6584044" y="674532"/>
            <a:ext cx="2590200" cy="198074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126">
              <a:defRPr/>
            </a:pPr>
            <a:endParaRPr lang="en-US">
              <a:solidFill>
                <a:prstClr val="white"/>
              </a:solidFill>
            </a:endParaRPr>
          </a:p>
        </p:txBody>
      </p:sp>
      <p:sp>
        <p:nvSpPr>
          <p:cNvPr id="89093" name="Title 1">
            <a:extLst>
              <a:ext uri="{FF2B5EF4-FFF2-40B4-BE49-F238E27FC236}">
                <a16:creationId xmlns:a16="http://schemas.microsoft.com/office/drawing/2014/main" id="{51F9064B-4DD6-48F2-AAC8-B45BA3900AAB}"/>
              </a:ext>
            </a:extLst>
          </p:cNvPr>
          <p:cNvSpPr>
            <a:spLocks noGrp="1" noChangeArrowheads="1"/>
          </p:cNvSpPr>
          <p:nvPr>
            <p:ph type="title"/>
          </p:nvPr>
        </p:nvSpPr>
        <p:spPr bwMode="auto">
          <a:xfrm>
            <a:off x="2205" y="77770"/>
            <a:ext cx="12187592" cy="380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prstTxWarp prst="textNoShape">
              <a:avLst/>
            </a:prstTxWarp>
          </a:bodyPr>
          <a:lstStyle/>
          <a:p>
            <a:r>
              <a:rPr lang="en-IN" altLang="en-US"/>
              <a:t>Process of Developing </a:t>
            </a:r>
            <a:r>
              <a:rPr lang="en-US" altLang="en-US"/>
              <a:t>Universal Human Values and Definite, Ethical Human Conduct</a:t>
            </a:r>
          </a:p>
        </p:txBody>
      </p:sp>
      <p:sp>
        <p:nvSpPr>
          <p:cNvPr id="89094" name="Text Placeholder 2">
            <a:extLst>
              <a:ext uri="{FF2B5EF4-FFF2-40B4-BE49-F238E27FC236}">
                <a16:creationId xmlns:a16="http://schemas.microsoft.com/office/drawing/2014/main" id="{8D0FCD2B-3224-4896-9026-BD74BD303961}"/>
              </a:ext>
            </a:extLst>
          </p:cNvPr>
          <p:cNvSpPr>
            <a:spLocks noGrp="1" noChangeArrowheads="1"/>
          </p:cNvSpPr>
          <p:nvPr>
            <p:ph type="body" sz="quarter" idx="13"/>
          </p:nvPr>
        </p:nvSpPr>
        <p:spPr bwMode="auto">
          <a:xfrm>
            <a:off x="154570" y="611046"/>
            <a:ext cx="11882862" cy="624536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prstTxWarp prst="textNoShape">
              <a:avLst/>
            </a:prstTxWarp>
            <a:normAutofit/>
          </a:bodyPr>
          <a:lstStyle/>
          <a:p>
            <a:pPr marL="0" indent="0" defTabSz="912630">
              <a:buNone/>
            </a:pPr>
            <a:r>
              <a:rPr lang="en-IN" altLang="en-US"/>
              <a:t>Understanding						</a:t>
            </a:r>
            <a:r>
              <a:rPr lang="en-IN" altLang="en-US" b="1">
                <a:solidFill>
                  <a:schemeClr val="bg1"/>
                </a:solidFill>
              </a:rPr>
              <a:t>Value Education</a:t>
            </a:r>
          </a:p>
          <a:p>
            <a:pPr marL="0" indent="0" defTabSz="912630">
              <a:buNone/>
            </a:pPr>
            <a:r>
              <a:rPr lang="en-IN" altLang="en-US"/>
              <a:t>(definite, universal, invariant…)			</a:t>
            </a:r>
            <a:r>
              <a:rPr lang="en-IN" altLang="en-US">
                <a:solidFill>
                  <a:schemeClr val="bg1"/>
                </a:solidFill>
              </a:rPr>
              <a:t>(proposals, </a:t>
            </a:r>
          </a:p>
          <a:p>
            <a:pPr marL="0" indent="0" defTabSz="912630">
              <a:buNone/>
            </a:pPr>
            <a:r>
              <a:rPr lang="en-IN" altLang="en-US"/>
              <a:t>Right </a:t>
            </a:r>
            <a:r>
              <a:rPr altLang="en-US"/>
              <a:t>World-view, Perspective			</a:t>
            </a:r>
            <a:r>
              <a:rPr altLang="en-US">
                <a:solidFill>
                  <a:schemeClr val="bg1"/>
                </a:solidFill>
              </a:rPr>
              <a:t>self-exploration,</a:t>
            </a:r>
          </a:p>
          <a:p>
            <a:pPr marL="0" indent="0" defTabSz="912630">
              <a:buNone/>
            </a:pPr>
            <a:r>
              <a:rPr altLang="en-US"/>
              <a:t>							</a:t>
            </a:r>
            <a:r>
              <a:rPr altLang="en-US">
                <a:solidFill>
                  <a:schemeClr val="bg1"/>
                </a:solidFill>
              </a:rPr>
              <a:t>knowing,</a:t>
            </a:r>
          </a:p>
          <a:p>
            <a:pPr marL="0" indent="0" defTabSz="912630">
              <a:buNone/>
            </a:pPr>
            <a:r>
              <a:rPr altLang="en-US">
                <a:solidFill>
                  <a:schemeClr val="bg1"/>
                </a:solidFill>
              </a:rPr>
              <a:t>							Self-discipline)</a:t>
            </a:r>
          </a:p>
          <a:p>
            <a:pPr marL="0" indent="0" defTabSz="912630">
              <a:buNone/>
            </a:pPr>
            <a:r>
              <a:rPr altLang="en-US"/>
              <a:t>						          </a:t>
            </a:r>
            <a:r>
              <a:rPr altLang="en-US" b="1"/>
              <a:t>Natural Acceptance</a:t>
            </a:r>
          </a:p>
          <a:p>
            <a:pPr marL="0" indent="0" defTabSz="912630">
              <a:buNone/>
            </a:pPr>
            <a:endParaRPr altLang="en-US" sz="1000"/>
          </a:p>
          <a:p>
            <a:pPr marL="0" indent="0" defTabSz="912630">
              <a:buNone/>
            </a:pPr>
            <a:r>
              <a:rPr altLang="en-US"/>
              <a:t>Thinking				</a:t>
            </a:r>
            <a:r>
              <a:rPr altLang="en-US" b="1"/>
              <a:t>Moral Education</a:t>
            </a:r>
          </a:p>
          <a:p>
            <a:pPr marL="0" indent="0" defTabSz="912630">
              <a:buNone/>
            </a:pPr>
            <a:r>
              <a:rPr altLang="en-US"/>
              <a:t>(ideas, morals…)			        </a:t>
            </a:r>
            <a:r>
              <a:rPr altLang="en-US" b="1"/>
              <a:t>Belief</a:t>
            </a:r>
          </a:p>
          <a:p>
            <a:pPr marL="0" indent="0" defTabSz="912630">
              <a:buNone/>
            </a:pPr>
            <a:endParaRPr altLang="en-US"/>
          </a:p>
          <a:p>
            <a:pPr marL="0" indent="0" defTabSz="912630">
              <a:buNone/>
            </a:pPr>
            <a:r>
              <a:rPr altLang="en-US"/>
              <a:t>Doing		</a:t>
            </a:r>
            <a:r>
              <a:rPr altLang="en-US">
                <a:solidFill>
                  <a:schemeClr val="bg1"/>
                </a:solidFill>
              </a:rPr>
              <a:t>	Discipline, Instructions</a:t>
            </a:r>
          </a:p>
          <a:p>
            <a:pPr marL="0" indent="0" defTabSz="912630">
              <a:buNone/>
            </a:pPr>
            <a:r>
              <a:rPr altLang="en-US"/>
              <a:t>(behaviour, work)	(externally enforced</a:t>
            </a:r>
          </a:p>
          <a:p>
            <a:pPr marL="0" indent="0" defTabSz="912630">
              <a:buNone/>
            </a:pPr>
            <a:r>
              <a:rPr altLang="en-US"/>
              <a:t>			fear, incentive…)</a:t>
            </a:r>
          </a:p>
        </p:txBody>
      </p:sp>
      <p:sp>
        <p:nvSpPr>
          <p:cNvPr id="5" name="Arrow: Down 4">
            <a:extLst>
              <a:ext uri="{FF2B5EF4-FFF2-40B4-BE49-F238E27FC236}">
                <a16:creationId xmlns:a16="http://schemas.microsoft.com/office/drawing/2014/main" id="{74D2539C-AB6B-453D-A063-60B99F7E1AEE}"/>
              </a:ext>
            </a:extLst>
          </p:cNvPr>
          <p:cNvSpPr/>
          <p:nvPr/>
        </p:nvSpPr>
        <p:spPr>
          <a:xfrm>
            <a:off x="7939455" y="3048883"/>
            <a:ext cx="228547" cy="2915562"/>
          </a:xfrm>
          <a:prstGeom prst="downArrow">
            <a:avLst/>
          </a:prstGeom>
        </p:spPr>
        <p:style>
          <a:lnRef idx="2">
            <a:schemeClr val="accent6"/>
          </a:lnRef>
          <a:fillRef idx="1">
            <a:schemeClr val="lt1"/>
          </a:fillRef>
          <a:effectRef idx="0">
            <a:schemeClr val="accent6"/>
          </a:effectRef>
          <a:fontRef idx="minor">
            <a:schemeClr val="dk1"/>
          </a:fontRef>
        </p:style>
        <p:txBody>
          <a:bodyPr anchor="ctr"/>
          <a:lstStyle/>
          <a:p>
            <a:pPr algn="ctr" defTabSz="914126">
              <a:defRPr/>
            </a:pPr>
            <a:endParaRPr lang="en-US">
              <a:solidFill>
                <a:prstClr val="black"/>
              </a:solidFill>
            </a:endParaRPr>
          </a:p>
        </p:txBody>
      </p:sp>
      <p:sp>
        <p:nvSpPr>
          <p:cNvPr id="6" name="Arrow: Down 5">
            <a:extLst>
              <a:ext uri="{FF2B5EF4-FFF2-40B4-BE49-F238E27FC236}">
                <a16:creationId xmlns:a16="http://schemas.microsoft.com/office/drawing/2014/main" id="{B74CF55C-D91F-43BF-B97A-39A9A1FFB6A4}"/>
              </a:ext>
            </a:extLst>
          </p:cNvPr>
          <p:cNvSpPr/>
          <p:nvPr/>
        </p:nvSpPr>
        <p:spPr>
          <a:xfrm>
            <a:off x="5884119" y="4037665"/>
            <a:ext cx="226960" cy="1891862"/>
          </a:xfrm>
          <a:prstGeom prst="downArrow">
            <a:avLst/>
          </a:prstGeom>
        </p:spPr>
        <p:style>
          <a:lnRef idx="2">
            <a:schemeClr val="accent6"/>
          </a:lnRef>
          <a:fillRef idx="1">
            <a:schemeClr val="lt1"/>
          </a:fillRef>
          <a:effectRef idx="0">
            <a:schemeClr val="accent6"/>
          </a:effectRef>
          <a:fontRef idx="minor">
            <a:schemeClr val="dk1"/>
          </a:fontRef>
        </p:style>
        <p:txBody>
          <a:bodyPr anchor="ctr"/>
          <a:lstStyle/>
          <a:p>
            <a:pPr algn="ctr" defTabSz="914126">
              <a:defRPr/>
            </a:pPr>
            <a:endParaRPr lang="en-US">
              <a:solidFill>
                <a:prstClr val="black"/>
              </a:solidFill>
            </a:endParaRPr>
          </a:p>
        </p:txBody>
      </p:sp>
      <p:sp>
        <p:nvSpPr>
          <p:cNvPr id="89097" name="Rectangle 1">
            <a:extLst>
              <a:ext uri="{FF2B5EF4-FFF2-40B4-BE49-F238E27FC236}">
                <a16:creationId xmlns:a16="http://schemas.microsoft.com/office/drawing/2014/main" id="{ADD09223-0A7C-4372-A562-FA38E76B5A8F}"/>
              </a:ext>
            </a:extLst>
          </p:cNvPr>
          <p:cNvSpPr>
            <a:spLocks noChangeArrowheads="1"/>
          </p:cNvSpPr>
          <p:nvPr/>
        </p:nvSpPr>
        <p:spPr bwMode="auto">
          <a:xfrm>
            <a:off x="3278046" y="5964445"/>
            <a:ext cx="1364934" cy="64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r>
              <a:rPr lang="en-US" altLang="en-US" b="1">
                <a:solidFill>
                  <a:srgbClr val="000000"/>
                </a:solidFill>
              </a:rPr>
              <a:t>Conduct is</a:t>
            </a:r>
            <a:br>
              <a:rPr lang="en-US" altLang="en-US" b="1">
                <a:solidFill>
                  <a:srgbClr val="000000"/>
                </a:solidFill>
              </a:rPr>
            </a:br>
            <a:r>
              <a:rPr lang="en-US" altLang="en-US" b="1">
                <a:solidFill>
                  <a:srgbClr val="000000"/>
                </a:solidFill>
              </a:rPr>
              <a:t>Indefinite</a:t>
            </a:r>
          </a:p>
        </p:txBody>
      </p:sp>
      <p:sp>
        <p:nvSpPr>
          <p:cNvPr id="89098" name="Rectangle 8">
            <a:extLst>
              <a:ext uri="{FF2B5EF4-FFF2-40B4-BE49-F238E27FC236}">
                <a16:creationId xmlns:a16="http://schemas.microsoft.com/office/drawing/2014/main" id="{C4C112B7-85E7-44AD-9E4C-60D29580BEE0}"/>
              </a:ext>
            </a:extLst>
          </p:cNvPr>
          <p:cNvSpPr>
            <a:spLocks noChangeArrowheads="1"/>
          </p:cNvSpPr>
          <p:nvPr/>
        </p:nvSpPr>
        <p:spPr bwMode="auto">
          <a:xfrm>
            <a:off x="5281008" y="5958096"/>
            <a:ext cx="13773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r>
              <a:rPr lang="en-US" altLang="en-US" b="1">
                <a:solidFill>
                  <a:srgbClr val="000000"/>
                </a:solidFill>
              </a:rPr>
              <a:t>Conduct is</a:t>
            </a:r>
          </a:p>
          <a:p>
            <a:r>
              <a:rPr lang="en-US" altLang="en-US" b="1">
                <a:solidFill>
                  <a:srgbClr val="000000"/>
                </a:solidFill>
              </a:rPr>
              <a:t>Indefinite</a:t>
            </a:r>
            <a:endParaRPr lang="en-US" altLang="en-US">
              <a:solidFill>
                <a:srgbClr val="000000"/>
              </a:solidFill>
            </a:endParaRPr>
          </a:p>
        </p:txBody>
      </p:sp>
      <p:sp>
        <p:nvSpPr>
          <p:cNvPr id="89099" name="Rectangle 11">
            <a:extLst>
              <a:ext uri="{FF2B5EF4-FFF2-40B4-BE49-F238E27FC236}">
                <a16:creationId xmlns:a16="http://schemas.microsoft.com/office/drawing/2014/main" id="{7802F311-CD44-4132-93F9-EDAE19E59A37}"/>
              </a:ext>
            </a:extLst>
          </p:cNvPr>
          <p:cNvSpPr>
            <a:spLocks noChangeArrowheads="1"/>
          </p:cNvSpPr>
          <p:nvPr/>
        </p:nvSpPr>
        <p:spPr bwMode="auto">
          <a:xfrm>
            <a:off x="7101449" y="5942225"/>
            <a:ext cx="2069621" cy="64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r>
              <a:rPr lang="en-US" altLang="en-US" b="1">
                <a:solidFill>
                  <a:srgbClr val="000000"/>
                </a:solidFill>
              </a:rPr>
              <a:t>Human Conduct</a:t>
            </a:r>
          </a:p>
          <a:p>
            <a:r>
              <a:rPr lang="en-US" altLang="en-US" b="1">
                <a:solidFill>
                  <a:srgbClr val="000000"/>
                </a:solidFill>
              </a:rPr>
              <a:t>(Definite, Ethical)</a:t>
            </a:r>
          </a:p>
        </p:txBody>
      </p:sp>
      <p:sp>
        <p:nvSpPr>
          <p:cNvPr id="13" name="Arrow: Down 12">
            <a:extLst>
              <a:ext uri="{FF2B5EF4-FFF2-40B4-BE49-F238E27FC236}">
                <a16:creationId xmlns:a16="http://schemas.microsoft.com/office/drawing/2014/main" id="{F737864F-7233-4F1D-A52E-49B66BACCB94}"/>
              </a:ext>
            </a:extLst>
          </p:cNvPr>
          <p:cNvSpPr/>
          <p:nvPr/>
        </p:nvSpPr>
        <p:spPr>
          <a:xfrm>
            <a:off x="3865285" y="5637495"/>
            <a:ext cx="190456" cy="315840"/>
          </a:xfrm>
          <a:prstGeom prst="downArrow">
            <a:avLst/>
          </a:prstGeom>
        </p:spPr>
        <p:style>
          <a:lnRef idx="2">
            <a:schemeClr val="accent6"/>
          </a:lnRef>
          <a:fillRef idx="1">
            <a:schemeClr val="lt1"/>
          </a:fillRef>
          <a:effectRef idx="0">
            <a:schemeClr val="accent6"/>
          </a:effectRef>
          <a:fontRef idx="minor">
            <a:schemeClr val="dk1"/>
          </a:fontRef>
        </p:style>
        <p:txBody>
          <a:bodyPr anchor="ctr"/>
          <a:lstStyle/>
          <a:p>
            <a:pPr algn="ctr" defTabSz="914126">
              <a:defRPr/>
            </a:pPr>
            <a:endParaRPr lang="en-US">
              <a:solidFill>
                <a:prstClr val="black"/>
              </a:solidFill>
            </a:endParaRPr>
          </a:p>
        </p:txBody>
      </p:sp>
    </p:spTree>
  </p:cSld>
  <p:clrMapOvr>
    <a:masterClrMapping/>
  </p:clrMapOvr>
  <p:transition spd="slow"/>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0114" name="Subtitle 4">
            <a:extLst>
              <a:ext uri="{FF2B5EF4-FFF2-40B4-BE49-F238E27FC236}">
                <a16:creationId xmlns:a16="http://schemas.microsoft.com/office/drawing/2014/main" id="{1D178C3E-BF8C-4D0B-9756-3D8C34D724C0}"/>
              </a:ext>
            </a:extLst>
          </p:cNvPr>
          <p:cNvSpPr>
            <a:spLocks noGrp="1" noChangeArrowheads="1"/>
          </p:cNvSpPr>
          <p:nvPr>
            <p:ph type="subTitle" idx="1"/>
          </p:nvPr>
        </p:nvSpPr>
        <p:spPr>
          <a:xfrm>
            <a:off x="1711547" y="3899585"/>
            <a:ext cx="7837261" cy="36662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prstTxWarp prst="textNoShape">
              <a:avLst/>
            </a:prstTxWarp>
            <a:spAutoFit/>
          </a:bodyPr>
          <a:lstStyle/>
          <a:p>
            <a:endParaRPr lang="en-IN" altLang="en-US">
              <a:latin typeface="Arial" panose="020B0604020202020204" pitchFamily="34" charset="0"/>
            </a:endParaRPr>
          </a:p>
        </p:txBody>
      </p:sp>
      <p:sp>
        <p:nvSpPr>
          <p:cNvPr id="90115" name="Title 3">
            <a:extLst>
              <a:ext uri="{FF2B5EF4-FFF2-40B4-BE49-F238E27FC236}">
                <a16:creationId xmlns:a16="http://schemas.microsoft.com/office/drawing/2014/main" id="{F4C4B4B8-CD8F-43CB-8B99-7E4A00E7323A}"/>
              </a:ext>
            </a:extLst>
          </p:cNvPr>
          <p:cNvSpPr>
            <a:spLocks noGrp="1" noChangeArrowheads="1"/>
          </p:cNvSpPr>
          <p:nvPr>
            <p:ph type="ctrTitle"/>
          </p:nvPr>
        </p:nvSpPr>
        <p:spPr>
          <a:xfrm>
            <a:off x="1711547" y="2287059"/>
            <a:ext cx="7837261" cy="122844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b" anchorCtr="0" compatLnSpc="1">
            <a:prstTxWarp prst="textNoShape">
              <a:avLst/>
            </a:prstTxWarp>
            <a:noAutofit/>
          </a:bodyPr>
          <a:lstStyle/>
          <a:p>
            <a:r>
              <a:rPr lang="en-US" altLang="en-US">
                <a:latin typeface="Arial" panose="020B0604020202020204" pitchFamily="34" charset="0"/>
              </a:rPr>
              <a:t>IQ, EQ, SQ etc.</a:t>
            </a:r>
          </a:p>
        </p:txBody>
      </p:sp>
    </p:spTree>
  </p:cSld>
  <p:clrMapOvr>
    <a:masterClrMapping/>
  </p:clrMapOvr>
  <p:transition spd="slow"/>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1138" name="Title 1">
            <a:extLst>
              <a:ext uri="{FF2B5EF4-FFF2-40B4-BE49-F238E27FC236}">
                <a16:creationId xmlns:a16="http://schemas.microsoft.com/office/drawing/2014/main" id="{A1E436B2-293F-456B-A949-974628D5D006}"/>
              </a:ext>
            </a:extLst>
          </p:cNvPr>
          <p:cNvSpPr>
            <a:spLocks noGrp="1" noChangeArrowheads="1"/>
          </p:cNvSpPr>
          <p:nvPr>
            <p:ph type="title"/>
          </p:nvPr>
        </p:nvSpPr>
        <p:spPr bwMode="auto">
          <a:xfrm>
            <a:off x="2205" y="77770"/>
            <a:ext cx="12187592" cy="380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prstTxWarp prst="textNoShape">
              <a:avLst/>
            </a:prstTxWarp>
          </a:bodyPr>
          <a:lstStyle/>
          <a:p>
            <a:r>
              <a:rPr lang="en-IN" altLang="en-US"/>
              <a:t>IQ: Intelligence Quotient</a:t>
            </a:r>
          </a:p>
        </p:txBody>
      </p:sp>
      <p:sp>
        <p:nvSpPr>
          <p:cNvPr id="91139" name="Text Placeholder 2">
            <a:extLst>
              <a:ext uri="{FF2B5EF4-FFF2-40B4-BE49-F238E27FC236}">
                <a16:creationId xmlns:a16="http://schemas.microsoft.com/office/drawing/2014/main" id="{5337F06A-0F02-4ABD-9B47-3D16839B1F93}"/>
              </a:ext>
            </a:extLst>
          </p:cNvPr>
          <p:cNvSpPr>
            <a:spLocks noGrp="1" noChangeArrowheads="1"/>
          </p:cNvSpPr>
          <p:nvPr>
            <p:ph type="body" sz="quarter" idx="13"/>
          </p:nvPr>
        </p:nvSpPr>
        <p:spPr bwMode="auto">
          <a:xfrm>
            <a:off x="2205" y="609459"/>
            <a:ext cx="12187592" cy="5943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prstTxWarp prst="textNoShape">
              <a:avLst/>
            </a:prstTxWarp>
            <a:normAutofit/>
          </a:bodyPr>
          <a:lstStyle/>
          <a:p>
            <a:pPr marL="0" indent="0" defTabSz="912630">
              <a:buNone/>
            </a:pPr>
            <a:r>
              <a:rPr lang="en-IN" altLang="en-US"/>
              <a:t>Ability to analyse</a:t>
            </a:r>
          </a:p>
          <a:p>
            <a:pPr marL="0" indent="0" defTabSz="912630">
              <a:buNone/>
            </a:pPr>
            <a:endParaRPr lang="en-IN" altLang="en-US"/>
          </a:p>
          <a:p>
            <a:pPr marL="0" indent="0" defTabSz="912630">
              <a:buNone/>
            </a:pPr>
            <a:r>
              <a:rPr lang="en-IN" altLang="en-US"/>
              <a:t>To generate multiple solution options and to compare these options on the basis of some criteria</a:t>
            </a:r>
          </a:p>
          <a:p>
            <a:pPr marL="0" indent="0" defTabSz="912630">
              <a:buNone/>
            </a:pPr>
            <a:endParaRPr lang="en-IN" altLang="en-US"/>
          </a:p>
          <a:p>
            <a:pPr marL="0" indent="0" defTabSz="912630">
              <a:buNone/>
            </a:pPr>
            <a:r>
              <a:rPr lang="en-IN" altLang="en-US"/>
              <a:t>The criteria for comparison is focused on achieving harmony, prosperity, wellbeing of all rather than domination, profit maximisation etc.</a:t>
            </a:r>
          </a:p>
        </p:txBody>
      </p:sp>
    </p:spTree>
  </p:cSld>
  <p:clrMapOvr>
    <a:masterClrMapping/>
  </p:clrMapOvr>
  <p:transition spd="slow"/>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id="{86654201-B2A9-4036-93C2-66390464FD61}"/>
              </a:ext>
            </a:extLst>
          </p:cNvPr>
          <p:cNvSpPr>
            <a:spLocks noGrp="1" noChangeArrowheads="1"/>
          </p:cNvSpPr>
          <p:nvPr>
            <p:ph type="title"/>
          </p:nvPr>
        </p:nvSpPr>
        <p:spPr bwMode="auto">
          <a:xfrm>
            <a:off x="2205" y="77770"/>
            <a:ext cx="12187592" cy="380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prstTxWarp prst="textNoShape">
              <a:avLst/>
            </a:prstTxWarp>
          </a:bodyPr>
          <a:lstStyle/>
          <a:p>
            <a:r>
              <a:rPr lang="en-IN" altLang="en-US"/>
              <a:t>EQ: Emotional Quotient</a:t>
            </a:r>
          </a:p>
        </p:txBody>
      </p:sp>
      <p:sp>
        <p:nvSpPr>
          <p:cNvPr id="92163" name="Text Placeholder 2">
            <a:extLst>
              <a:ext uri="{FF2B5EF4-FFF2-40B4-BE49-F238E27FC236}">
                <a16:creationId xmlns:a16="http://schemas.microsoft.com/office/drawing/2014/main" id="{7CA02305-0D53-4EE3-8FB3-FCB0AB8BEEE2}"/>
              </a:ext>
            </a:extLst>
          </p:cNvPr>
          <p:cNvSpPr>
            <a:spLocks noGrp="1" noChangeArrowheads="1"/>
          </p:cNvSpPr>
          <p:nvPr>
            <p:ph type="body" sz="quarter" idx="13"/>
          </p:nvPr>
        </p:nvSpPr>
        <p:spPr bwMode="auto">
          <a:xfrm>
            <a:off x="2205" y="609459"/>
            <a:ext cx="12187592" cy="5943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prstTxWarp prst="textNoShape">
              <a:avLst/>
            </a:prstTxWarp>
            <a:normAutofit/>
          </a:bodyPr>
          <a:lstStyle/>
          <a:p>
            <a:pPr marL="0" indent="0" defTabSz="912630">
              <a:buNone/>
            </a:pPr>
            <a:r>
              <a:rPr lang="en-IN" altLang="en-US"/>
              <a:t>Ability to have the right feeling within (inspite of the external circumstances), to think of solving the problems…</a:t>
            </a:r>
          </a:p>
        </p:txBody>
      </p:sp>
    </p:spTree>
  </p:cSld>
  <p:clrMapOvr>
    <a:masterClrMapping/>
  </p:clrMapOvr>
  <p:transition spd="slow"/>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3186" name="Title 1">
            <a:extLst>
              <a:ext uri="{FF2B5EF4-FFF2-40B4-BE49-F238E27FC236}">
                <a16:creationId xmlns:a16="http://schemas.microsoft.com/office/drawing/2014/main" id="{26EE426C-799D-4393-BB12-0ACD33696B65}"/>
              </a:ext>
            </a:extLst>
          </p:cNvPr>
          <p:cNvSpPr>
            <a:spLocks noGrp="1" noChangeArrowheads="1"/>
          </p:cNvSpPr>
          <p:nvPr>
            <p:ph type="title"/>
          </p:nvPr>
        </p:nvSpPr>
        <p:spPr bwMode="auto">
          <a:xfrm>
            <a:off x="2205" y="77770"/>
            <a:ext cx="12187592" cy="380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prstTxWarp prst="textNoShape">
              <a:avLst/>
            </a:prstTxWarp>
          </a:bodyPr>
          <a:lstStyle/>
          <a:p>
            <a:r>
              <a:rPr lang="en-IN" altLang="en-US"/>
              <a:t>SQ: Social Quotient</a:t>
            </a:r>
          </a:p>
        </p:txBody>
      </p:sp>
      <p:sp>
        <p:nvSpPr>
          <p:cNvPr id="93187" name="Text Placeholder 2">
            <a:extLst>
              <a:ext uri="{FF2B5EF4-FFF2-40B4-BE49-F238E27FC236}">
                <a16:creationId xmlns:a16="http://schemas.microsoft.com/office/drawing/2014/main" id="{CBDFBF06-8C00-4D47-BD9B-6691C695E12F}"/>
              </a:ext>
            </a:extLst>
          </p:cNvPr>
          <p:cNvSpPr>
            <a:spLocks noGrp="1" noChangeArrowheads="1"/>
          </p:cNvSpPr>
          <p:nvPr>
            <p:ph type="body" sz="quarter" idx="13"/>
          </p:nvPr>
        </p:nvSpPr>
        <p:spPr bwMode="auto">
          <a:xfrm>
            <a:off x="2205" y="609459"/>
            <a:ext cx="12187592" cy="5943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prstTxWarp prst="textNoShape">
              <a:avLst/>
            </a:prstTxWarp>
            <a:normAutofit/>
          </a:bodyPr>
          <a:lstStyle/>
          <a:p>
            <a:pPr marL="0" indent="0" defTabSz="912630">
              <a:buNone/>
            </a:pPr>
            <a:r>
              <a:rPr lang="en-IN" altLang="en-US"/>
              <a:t>Ability to relate to people of all types, to be complimentary in relationship</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D4900FBD-F10F-4A6B-BC85-7BB980778C73}"/>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785" tIns="54393" rIns="108785" bIns="54393" numCol="1" anchor="t" anchorCtr="0" compatLnSpc="1">
            <a:prstTxWarp prst="textNoShape">
              <a:avLst/>
            </a:prstTxWarp>
          </a:bodyPr>
          <a:lstStyle/>
          <a:p>
            <a:r>
              <a:rPr lang="en-US" altLang="en-US"/>
              <a:t>Recap</a:t>
            </a:r>
          </a:p>
        </p:txBody>
      </p:sp>
      <p:sp>
        <p:nvSpPr>
          <p:cNvPr id="25603" name="Text Placeholder 2">
            <a:extLst>
              <a:ext uri="{FF2B5EF4-FFF2-40B4-BE49-F238E27FC236}">
                <a16:creationId xmlns:a16="http://schemas.microsoft.com/office/drawing/2014/main" id="{4A316E06-B430-4134-A8E9-613BBD75CCFB}"/>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785" tIns="54393" rIns="108785" bIns="54393" numCol="1" anchor="t" anchorCtr="0" compatLnSpc="1">
            <a:prstTxWarp prst="textNoShape">
              <a:avLst/>
            </a:prstTxWarp>
            <a:normAutofit/>
          </a:bodyPr>
          <a:lstStyle/>
          <a:p>
            <a:pPr defTabSz="1087221"/>
            <a:r>
              <a:rPr altLang="en-US"/>
              <a:t>We saw how right understanding provides the foundation for the identification of </a:t>
            </a:r>
            <a:r>
              <a:rPr altLang="en-US" b="1"/>
              <a:t>universal human values </a:t>
            </a:r>
            <a:r>
              <a:rPr altLang="en-US"/>
              <a:t>in all the dimensions of life. </a:t>
            </a:r>
          </a:p>
          <a:p>
            <a:pPr defTabSz="1087221"/>
            <a:r>
              <a:rPr altLang="en-US"/>
              <a:t>It also facilitates the recognition of the definitiveness of</a:t>
            </a:r>
            <a:r>
              <a:rPr altLang="en-US" b="1"/>
              <a:t> ethical human conduct</a:t>
            </a:r>
            <a:r>
              <a:rPr altLang="en-US"/>
              <a:t>. </a:t>
            </a:r>
          </a:p>
          <a:p>
            <a:pPr defTabSz="1087221"/>
            <a:r>
              <a:rPr altLang="en-US"/>
              <a:t>Moving on to other important implications of right understanding, in this lecture, we will see how right understanding enables us to visualise holistic development resulting into a </a:t>
            </a:r>
            <a:r>
              <a:rPr altLang="en-US" b="1"/>
              <a:t>humane society </a:t>
            </a:r>
            <a:r>
              <a:rPr altLang="en-US"/>
              <a:t>(undivided society and  universal human order) and </a:t>
            </a:r>
            <a:r>
              <a:rPr altLang="en-US" b="1"/>
              <a:t>humanistic tradition</a:t>
            </a:r>
            <a:r>
              <a:rPr altLang="en-US"/>
              <a:t>.</a:t>
            </a:r>
          </a:p>
          <a:p>
            <a:pPr defTabSz="1087221">
              <a:buNone/>
            </a:pPr>
            <a:r>
              <a:rPr lang="en-IN" altLang="en-US"/>
              <a:t>	We have already explored into how a humane society </a:t>
            </a:r>
            <a:r>
              <a:rPr altLang="en-US"/>
              <a:t>would be, and we will recall that in brief for our ready reference.</a:t>
            </a:r>
            <a:r>
              <a:rPr lang="en-IN" altLang="en-US"/>
              <a:t> </a:t>
            </a:r>
            <a:endParaRPr altLang="en-US"/>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4210" name="Subtitle 4">
            <a:extLst>
              <a:ext uri="{FF2B5EF4-FFF2-40B4-BE49-F238E27FC236}">
                <a16:creationId xmlns:a16="http://schemas.microsoft.com/office/drawing/2014/main" id="{16FBCB5C-B3F8-48F0-A77B-D5991C4472F5}"/>
              </a:ext>
            </a:extLst>
          </p:cNvPr>
          <p:cNvSpPr>
            <a:spLocks noGrp="1" noChangeArrowheads="1"/>
          </p:cNvSpPr>
          <p:nvPr>
            <p:ph type="subTitle" idx="1"/>
          </p:nvPr>
        </p:nvSpPr>
        <p:spPr>
          <a:xfrm>
            <a:off x="1711547" y="3899585"/>
            <a:ext cx="7837261" cy="36662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prstTxWarp prst="textNoShape">
              <a:avLst/>
            </a:prstTxWarp>
            <a:spAutoFit/>
          </a:bodyPr>
          <a:lstStyle/>
          <a:p>
            <a:r>
              <a:rPr lang="en-IN" altLang="en-US">
                <a:latin typeface="Arial" panose="020B0604020202020204" pitchFamily="34" charset="0"/>
              </a:rPr>
              <a:t>Process</a:t>
            </a:r>
          </a:p>
        </p:txBody>
      </p:sp>
      <p:sp>
        <p:nvSpPr>
          <p:cNvPr id="94211" name="Title 3">
            <a:extLst>
              <a:ext uri="{FF2B5EF4-FFF2-40B4-BE49-F238E27FC236}">
                <a16:creationId xmlns:a16="http://schemas.microsoft.com/office/drawing/2014/main" id="{CAAD5379-18C9-4BDF-8249-560DD341BC8A}"/>
              </a:ext>
            </a:extLst>
          </p:cNvPr>
          <p:cNvSpPr>
            <a:spLocks noGrp="1" noChangeArrowheads="1"/>
          </p:cNvSpPr>
          <p:nvPr>
            <p:ph type="ctrTitle"/>
          </p:nvPr>
        </p:nvSpPr>
        <p:spPr>
          <a:xfrm>
            <a:off x="1711547" y="2287059"/>
            <a:ext cx="7837261" cy="122844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b" anchorCtr="0" compatLnSpc="1">
            <a:prstTxWarp prst="textNoShape">
              <a:avLst/>
            </a:prstTxWarp>
            <a:noAutofit/>
          </a:bodyPr>
          <a:lstStyle/>
          <a:p>
            <a:r>
              <a:rPr lang="en-US" altLang="en-US">
                <a:latin typeface="Arial" panose="020B0604020202020204" pitchFamily="34" charset="0"/>
              </a:rPr>
              <a:t>Developing Universal Human Values and Ethics</a:t>
            </a:r>
          </a:p>
        </p:txBody>
      </p:sp>
    </p:spTree>
  </p:cSld>
  <p:clrMapOvr>
    <a:masterClrMapping/>
  </p:clrMapOvr>
  <p:transition spd="slow"/>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5234" name="Title 1">
            <a:extLst>
              <a:ext uri="{FF2B5EF4-FFF2-40B4-BE49-F238E27FC236}">
                <a16:creationId xmlns:a16="http://schemas.microsoft.com/office/drawing/2014/main" id="{C007B657-3B52-44C8-A185-F1FF4CCDD4F3}"/>
              </a:ext>
            </a:extLst>
          </p:cNvPr>
          <p:cNvSpPr>
            <a:spLocks noGrp="1" noChangeArrowheads="1"/>
          </p:cNvSpPr>
          <p:nvPr>
            <p:ph type="title"/>
          </p:nvPr>
        </p:nvSpPr>
        <p:spPr bwMode="auto">
          <a:xfrm>
            <a:off x="2205" y="77770"/>
            <a:ext cx="12187592" cy="380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prstTxWarp prst="textNoShape">
              <a:avLst/>
            </a:prstTxWarp>
          </a:bodyPr>
          <a:lstStyle/>
          <a:p>
            <a:r>
              <a:rPr lang="en-US" altLang="en-US"/>
              <a:t>Professional Ethics is a Part of Ethical Human Conduct	- Larger Picture</a:t>
            </a:r>
            <a:endParaRPr lang="en-IN" altLang="en-US"/>
          </a:p>
        </p:txBody>
      </p:sp>
      <p:sp>
        <p:nvSpPr>
          <p:cNvPr id="3" name="Text Placeholder 2">
            <a:extLst>
              <a:ext uri="{FF2B5EF4-FFF2-40B4-BE49-F238E27FC236}">
                <a16:creationId xmlns:a16="http://schemas.microsoft.com/office/drawing/2014/main" id="{AF8B39FD-EE09-4957-A124-02233E35A7DB}"/>
              </a:ext>
            </a:extLst>
          </p:cNvPr>
          <p:cNvSpPr>
            <a:spLocks noGrp="1"/>
          </p:cNvSpPr>
          <p:nvPr>
            <p:ph type="body" sz="quarter" idx="13"/>
          </p:nvPr>
        </p:nvSpPr>
        <p:spPr>
          <a:xfrm>
            <a:off x="2205" y="609459"/>
            <a:ext cx="12187592" cy="5943812"/>
          </a:xfrm>
        </p:spPr>
        <p:txBody>
          <a:bodyPr>
            <a:normAutofit lnSpcReduction="10000"/>
          </a:bodyPr>
          <a:lstStyle/>
          <a:p>
            <a:pPr marL="0" indent="0">
              <a:buNone/>
              <a:defRPr/>
            </a:pPr>
            <a:r>
              <a:t>Understanding		Relationship, Harmony, Co-existence</a:t>
            </a:r>
          </a:p>
          <a:p>
            <a:pPr marL="0" indent="0">
              <a:buNone/>
              <a:defRPr/>
            </a:pPr>
            <a:endParaRPr/>
          </a:p>
          <a:p>
            <a:pPr marL="0" indent="0">
              <a:buNone/>
              <a:defRPr/>
            </a:pPr>
            <a:r>
              <a:t>Feeling		of relationship, harmony, co-existence</a:t>
            </a:r>
          </a:p>
          <a:p>
            <a:pPr marL="0" indent="0">
              <a:buNone/>
              <a:defRPr/>
            </a:pPr>
            <a:r>
              <a:t>			mutual fulfilment in relationship		</a:t>
            </a:r>
            <a:r>
              <a:rPr b="1"/>
              <a:t>Universal Human Values</a:t>
            </a:r>
          </a:p>
          <a:p>
            <a:pPr marL="0" indent="0">
              <a:buNone/>
              <a:defRPr/>
            </a:pPr>
            <a:endParaRPr b="1"/>
          </a:p>
          <a:p>
            <a:pPr marL="0" indent="0">
              <a:buNone/>
              <a:defRPr/>
            </a:pPr>
            <a:r>
              <a:t>Thought		Principles and</a:t>
            </a:r>
          </a:p>
          <a:p>
            <a:pPr marL="0" indent="0">
              <a:buNone/>
              <a:defRPr/>
            </a:pPr>
            <a:r>
              <a:t>			Guidelines for </a:t>
            </a:r>
          </a:p>
          <a:p>
            <a:pPr marL="0" indent="0">
              <a:buNone/>
              <a:defRPr/>
            </a:pPr>
            <a:r>
              <a:t>			Ethical Human Conduct</a:t>
            </a:r>
          </a:p>
          <a:p>
            <a:pPr marL="0" indent="0">
              <a:buNone/>
              <a:defRPr/>
            </a:pPr>
            <a:endParaRPr/>
          </a:p>
          <a:p>
            <a:pPr marL="0" indent="0">
              <a:buNone/>
              <a:defRPr/>
            </a:pPr>
            <a:r>
              <a:rPr err="1"/>
              <a:t>Behaviour</a:t>
            </a:r>
            <a:r>
              <a:t>		Ethical </a:t>
            </a:r>
            <a:r>
              <a:rPr err="1"/>
              <a:t>behaviour</a:t>
            </a:r>
            <a:endParaRPr/>
          </a:p>
          <a:p>
            <a:pPr marL="0" indent="0">
              <a:buNone/>
              <a:defRPr/>
            </a:pPr>
            <a:r>
              <a:t>Work and		Ethical work					Professional Ethics</a:t>
            </a:r>
          </a:p>
          <a:p>
            <a:pPr marL="0" indent="0">
              <a:buNone/>
              <a:defRPr/>
            </a:pPr>
            <a:r>
              <a:t>Participation		Ethical participation</a:t>
            </a:r>
          </a:p>
          <a:p>
            <a:pPr marL="0" indent="0">
              <a:buNone/>
              <a:defRPr/>
            </a:pPr>
            <a:endParaRPr/>
          </a:p>
          <a:p>
            <a:pPr marL="0" indent="0">
              <a:buNone/>
              <a:defRPr/>
            </a:pPr>
            <a:r>
              <a:rPr lang="en-IN"/>
              <a:t>Outcome		Continuous happiness at individual level and</a:t>
            </a:r>
          </a:p>
          <a:p>
            <a:pPr marL="0" indent="0">
              <a:buNone/>
              <a:defRPr/>
            </a:pPr>
            <a:r>
              <a:rPr lang="en-IN"/>
              <a:t>expected		Fulfilment of human goal at societal level </a:t>
            </a:r>
          </a:p>
        </p:txBody>
      </p:sp>
      <p:cxnSp>
        <p:nvCxnSpPr>
          <p:cNvPr id="4" name="Straight Arrow Connector 3">
            <a:extLst>
              <a:ext uri="{FF2B5EF4-FFF2-40B4-BE49-F238E27FC236}">
                <a16:creationId xmlns:a16="http://schemas.microsoft.com/office/drawing/2014/main" id="{01F9659E-C5BB-45B4-AE7F-3159817E93C7}"/>
              </a:ext>
            </a:extLst>
          </p:cNvPr>
          <p:cNvCxnSpPr/>
          <p:nvPr/>
        </p:nvCxnSpPr>
        <p:spPr>
          <a:xfrm>
            <a:off x="611664" y="1068141"/>
            <a:ext cx="0" cy="22854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 name="Straight Arrow Connector 5">
            <a:extLst>
              <a:ext uri="{FF2B5EF4-FFF2-40B4-BE49-F238E27FC236}">
                <a16:creationId xmlns:a16="http://schemas.microsoft.com/office/drawing/2014/main" id="{2579E08B-53B6-409F-85F9-83823BED036B}"/>
              </a:ext>
            </a:extLst>
          </p:cNvPr>
          <p:cNvCxnSpPr>
            <a:cxnSpLocks/>
          </p:cNvCxnSpPr>
          <p:nvPr/>
        </p:nvCxnSpPr>
        <p:spPr>
          <a:xfrm>
            <a:off x="611664" y="1753782"/>
            <a:ext cx="0" cy="60945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a:extLst>
              <a:ext uri="{FF2B5EF4-FFF2-40B4-BE49-F238E27FC236}">
                <a16:creationId xmlns:a16="http://schemas.microsoft.com/office/drawing/2014/main" id="{8C604144-16F2-4695-961A-BA8F63309E91}"/>
              </a:ext>
            </a:extLst>
          </p:cNvPr>
          <p:cNvCxnSpPr>
            <a:cxnSpLocks/>
          </p:cNvCxnSpPr>
          <p:nvPr/>
        </p:nvCxnSpPr>
        <p:spPr>
          <a:xfrm>
            <a:off x="611664" y="2820335"/>
            <a:ext cx="0" cy="114114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04F65617-5A4E-421C-A2E8-BE0058DC05BF}"/>
              </a:ext>
            </a:extLst>
          </p:cNvPr>
          <p:cNvCxnSpPr>
            <a:cxnSpLocks/>
          </p:cNvCxnSpPr>
          <p:nvPr/>
        </p:nvCxnSpPr>
        <p:spPr>
          <a:xfrm>
            <a:off x="614838" y="5104218"/>
            <a:ext cx="0" cy="30472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cSld>
  <p:clrMapOvr>
    <a:masterClrMapping/>
  </p:clrMapOvr>
  <p:transition spd="slow"/>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6258" name="Title 1">
            <a:extLst>
              <a:ext uri="{FF2B5EF4-FFF2-40B4-BE49-F238E27FC236}">
                <a16:creationId xmlns:a16="http://schemas.microsoft.com/office/drawing/2014/main" id="{2A2A3734-A099-4175-9141-FC5B51D55A81}"/>
              </a:ext>
            </a:extLst>
          </p:cNvPr>
          <p:cNvSpPr>
            <a:spLocks noGrp="1" noChangeArrowheads="1"/>
          </p:cNvSpPr>
          <p:nvPr>
            <p:ph type="title"/>
          </p:nvPr>
        </p:nvSpPr>
        <p:spPr bwMode="auto">
          <a:xfrm>
            <a:off x="2205" y="77770"/>
            <a:ext cx="12187592" cy="380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prstTxWarp prst="textNoShape">
              <a:avLst/>
            </a:prstTxWarp>
          </a:bodyPr>
          <a:lstStyle/>
          <a:p>
            <a:r>
              <a:rPr lang="en-IN" altLang="en-US"/>
              <a:t>For more details</a:t>
            </a:r>
          </a:p>
        </p:txBody>
      </p:sp>
      <p:sp>
        <p:nvSpPr>
          <p:cNvPr id="96259" name="Text Placeholder 2">
            <a:extLst>
              <a:ext uri="{FF2B5EF4-FFF2-40B4-BE49-F238E27FC236}">
                <a16:creationId xmlns:a16="http://schemas.microsoft.com/office/drawing/2014/main" id="{1A60FFF8-1E07-4405-B179-05FFD534A4CC}"/>
              </a:ext>
            </a:extLst>
          </p:cNvPr>
          <p:cNvSpPr>
            <a:spLocks noGrp="1" noChangeArrowheads="1"/>
          </p:cNvSpPr>
          <p:nvPr>
            <p:ph type="body" sz="quarter" idx="13"/>
          </p:nvPr>
        </p:nvSpPr>
        <p:spPr bwMode="auto">
          <a:xfrm>
            <a:off x="2205" y="609459"/>
            <a:ext cx="12187592" cy="5943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prstTxWarp prst="textNoShape">
              <a:avLst/>
            </a:prstTxWarp>
            <a:normAutofit/>
          </a:bodyPr>
          <a:lstStyle/>
          <a:p>
            <a:pPr marL="0" indent="0" defTabSz="912630">
              <a:buNone/>
            </a:pPr>
            <a:r>
              <a:rPr lang="en-IN" altLang="en-US"/>
              <a:t>UHV-II: Universal Human Values – Understanding Harmony and Ethical Human Conduct</a:t>
            </a:r>
          </a:p>
          <a:p>
            <a:pPr marL="0" indent="0" defTabSz="912630">
              <a:buNone/>
            </a:pPr>
            <a:r>
              <a:rPr lang="en-IN" altLang="en-US"/>
              <a:t>A one-semester 3-credit mandatory course in the AICTE Model Curriculum 2021</a:t>
            </a:r>
          </a:p>
          <a:p>
            <a:pPr marL="0" indent="0" defTabSz="912630">
              <a:buNone/>
            </a:pPr>
            <a:endParaRPr lang="en-IN" altLang="en-US"/>
          </a:p>
          <a:p>
            <a:pPr marL="0" indent="0" defTabSz="912630">
              <a:buNone/>
            </a:pPr>
            <a:r>
              <a:rPr altLang="en-US"/>
              <a:t>Recordings on YouTube: Professional Ethics lectures of UHV-II</a:t>
            </a:r>
            <a:br>
              <a:rPr altLang="en-US"/>
            </a:br>
            <a:r>
              <a:rPr altLang="en-US">
                <a:hlinkClick r:id="rId2"/>
              </a:rPr>
              <a:t>https://www.youtube.com/watch?v=BikdYub6RY0&amp;list=PLWDeKF97v9SPFYVPis99l9eD-wZf0RypK</a:t>
            </a:r>
            <a:endParaRPr altLang="en-US"/>
          </a:p>
        </p:txBody>
      </p:sp>
    </p:spTree>
  </p:cSld>
  <p:clrMapOvr>
    <a:masterClrMapping/>
  </p:clrMapOvr>
  <p:transition spd="slow"/>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C73984-5409-4B1B-A16D-CC711A419B1A}"/>
              </a:ext>
            </a:extLst>
          </p:cNvPr>
          <p:cNvSpPr/>
          <p:nvPr/>
        </p:nvSpPr>
        <p:spPr>
          <a:xfrm>
            <a:off x="618" y="0"/>
            <a:ext cx="5432755" cy="6858000"/>
          </a:xfrm>
          <a:prstGeom prst="rec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dirty="0">
              <a:solidFill>
                <a:prstClr val="white"/>
              </a:solidFill>
            </a:endParaRPr>
          </a:p>
        </p:txBody>
      </p:sp>
      <p:sp>
        <p:nvSpPr>
          <p:cNvPr id="12" name="Rectangle 11">
            <a:extLst>
              <a:ext uri="{FF2B5EF4-FFF2-40B4-BE49-F238E27FC236}">
                <a16:creationId xmlns:a16="http://schemas.microsoft.com/office/drawing/2014/main" id="{33C02225-75D1-4494-96C8-B9D46253B4F8}"/>
              </a:ext>
            </a:extLst>
          </p:cNvPr>
          <p:cNvSpPr/>
          <p:nvPr/>
        </p:nvSpPr>
        <p:spPr>
          <a:xfrm>
            <a:off x="7337931" y="1588"/>
            <a:ext cx="4851865" cy="6858000"/>
          </a:xfrm>
          <a:prstGeom prst="rect">
            <a:avLst/>
          </a:pr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dirty="0">
              <a:solidFill>
                <a:prstClr val="white"/>
              </a:solidFill>
            </a:endParaRPr>
          </a:p>
        </p:txBody>
      </p:sp>
      <p:pic>
        <p:nvPicPr>
          <p:cNvPr id="97284" name="Picture 5">
            <a:extLst>
              <a:ext uri="{FF2B5EF4-FFF2-40B4-BE49-F238E27FC236}">
                <a16:creationId xmlns:a16="http://schemas.microsoft.com/office/drawing/2014/main" id="{773EB783-3378-4F8B-ABB7-BC0F39B087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4577" y="-150778"/>
            <a:ext cx="3155220" cy="207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5" name="Picture 11">
            <a:extLst>
              <a:ext uri="{FF2B5EF4-FFF2-40B4-BE49-F238E27FC236}">
                <a16:creationId xmlns:a16="http://schemas.microsoft.com/office/drawing/2014/main" id="{050BD285-797C-44A0-A409-D4F665FD68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71" y="-131733"/>
            <a:ext cx="3028249" cy="1704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6" name="TextBox 13">
            <a:extLst>
              <a:ext uri="{FF2B5EF4-FFF2-40B4-BE49-F238E27FC236}">
                <a16:creationId xmlns:a16="http://schemas.microsoft.com/office/drawing/2014/main" id="{3695D38E-697C-4BBA-BF51-1B1FB163F925}"/>
              </a:ext>
            </a:extLst>
          </p:cNvPr>
          <p:cNvSpPr txBox="1">
            <a:spLocks noChangeArrowheads="1"/>
          </p:cNvSpPr>
          <p:nvPr/>
        </p:nvSpPr>
        <p:spPr bwMode="auto">
          <a:xfrm>
            <a:off x="618" y="1666489"/>
            <a:ext cx="5432755" cy="507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Symbol" panose="05050102010706020507" pitchFamily="18" charset="2"/>
              <a:buNone/>
            </a:pPr>
            <a:r>
              <a:rPr lang="en-US" altLang="en-US">
                <a:solidFill>
                  <a:srgbClr val="000000"/>
                </a:solidFill>
              </a:rPr>
              <a:t>Understanding	Harmony</a:t>
            </a:r>
          </a:p>
          <a:p>
            <a:pPr>
              <a:buFont typeface="Symbol" panose="05050102010706020507" pitchFamily="18" charset="2"/>
              <a:buNone/>
            </a:pPr>
            <a:r>
              <a:rPr lang="en-US" altLang="en-US">
                <a:solidFill>
                  <a:srgbClr val="000000"/>
                </a:solidFill>
              </a:rPr>
              <a:t>					</a:t>
            </a:r>
          </a:p>
          <a:p>
            <a:pPr>
              <a:buFont typeface="Symbol" panose="05050102010706020507" pitchFamily="18" charset="2"/>
              <a:buNone/>
            </a:pPr>
            <a:r>
              <a:rPr lang="en-US" altLang="en-US">
                <a:solidFill>
                  <a:srgbClr val="000000"/>
                </a:solidFill>
              </a:rPr>
              <a:t>Feeling		of relationship</a:t>
            </a:r>
          </a:p>
          <a:p>
            <a:pPr>
              <a:buFont typeface="Symbol" panose="05050102010706020507" pitchFamily="18" charset="2"/>
              <a:buNone/>
            </a:pPr>
            <a:r>
              <a:rPr lang="en-US" altLang="en-US">
                <a:solidFill>
                  <a:srgbClr val="000000"/>
                </a:solidFill>
              </a:rPr>
              <a:t>		mutual fulfilment</a:t>
            </a:r>
          </a:p>
          <a:p>
            <a:pPr>
              <a:buFont typeface="Symbol" panose="05050102010706020507" pitchFamily="18" charset="2"/>
              <a:buNone/>
            </a:pPr>
            <a:endParaRPr lang="en-US" altLang="en-US">
              <a:solidFill>
                <a:srgbClr val="000000"/>
              </a:solidFill>
            </a:endParaRPr>
          </a:p>
          <a:p>
            <a:pPr>
              <a:buFont typeface="Symbol" panose="05050102010706020507" pitchFamily="18" charset="2"/>
              <a:buNone/>
            </a:pPr>
            <a:r>
              <a:rPr lang="en-US" altLang="en-US">
                <a:solidFill>
                  <a:srgbClr val="000000"/>
                </a:solidFill>
              </a:rPr>
              <a:t>Thought		how to be mutually</a:t>
            </a:r>
          </a:p>
          <a:p>
            <a:pPr>
              <a:buFont typeface="Symbol" panose="05050102010706020507" pitchFamily="18" charset="2"/>
              <a:buNone/>
            </a:pPr>
            <a:r>
              <a:rPr lang="en-US" altLang="en-US">
                <a:solidFill>
                  <a:srgbClr val="000000"/>
                </a:solidFill>
              </a:rPr>
              <a:t>		fulfilling</a:t>
            </a:r>
          </a:p>
          <a:p>
            <a:pPr>
              <a:buFont typeface="Symbol" panose="05050102010706020507" pitchFamily="18" charset="2"/>
              <a:buNone/>
            </a:pPr>
            <a:endParaRPr lang="en-US" altLang="en-US">
              <a:solidFill>
                <a:srgbClr val="000000"/>
              </a:solidFill>
            </a:endParaRPr>
          </a:p>
          <a:p>
            <a:pPr>
              <a:buFont typeface="Symbol" panose="05050102010706020507" pitchFamily="18" charset="2"/>
              <a:buNone/>
            </a:pPr>
            <a:r>
              <a:rPr lang="en-US" altLang="en-US">
                <a:solidFill>
                  <a:srgbClr val="000000"/>
                </a:solidFill>
              </a:rPr>
              <a:t>Behaviour	Ethical 	behaviour</a:t>
            </a:r>
          </a:p>
          <a:p>
            <a:pPr>
              <a:buFont typeface="Symbol" panose="05050102010706020507" pitchFamily="18" charset="2"/>
              <a:buNone/>
            </a:pPr>
            <a:r>
              <a:rPr lang="en-US" altLang="en-US">
                <a:solidFill>
                  <a:srgbClr val="000000"/>
                </a:solidFill>
              </a:rPr>
              <a:t>Work and		work	</a:t>
            </a:r>
          </a:p>
          <a:p>
            <a:pPr>
              <a:buFont typeface="Symbol" panose="05050102010706020507" pitchFamily="18" charset="2"/>
              <a:buNone/>
            </a:pPr>
            <a:r>
              <a:rPr lang="en-US" altLang="en-US">
                <a:solidFill>
                  <a:srgbClr val="000000"/>
                </a:solidFill>
              </a:rPr>
              <a:t>Participation		participation</a:t>
            </a:r>
          </a:p>
          <a:p>
            <a:pPr>
              <a:buFont typeface="Symbol" panose="05050102010706020507" pitchFamily="18" charset="2"/>
              <a:buNone/>
            </a:pPr>
            <a:endParaRPr lang="en-US" altLang="en-US">
              <a:solidFill>
                <a:srgbClr val="000000"/>
              </a:solidFill>
            </a:endParaRPr>
          </a:p>
          <a:p>
            <a:pPr>
              <a:buFont typeface="Symbol" panose="05050102010706020507" pitchFamily="18" charset="2"/>
              <a:buNone/>
            </a:pPr>
            <a:r>
              <a:rPr lang="en-US" altLang="en-US"/>
              <a:t>Promotion </a:t>
            </a:r>
            <a:r>
              <a:rPr lang="en-US" altLang="en-US">
                <a:solidFill>
                  <a:srgbClr val="000000"/>
                </a:solidFill>
              </a:rPr>
              <a:t>	Self discipline, Complementarity</a:t>
            </a:r>
          </a:p>
          <a:p>
            <a:pPr>
              <a:buFont typeface="Symbol" panose="05050102010706020507" pitchFamily="18" charset="2"/>
              <a:buNone/>
            </a:pPr>
            <a:r>
              <a:rPr lang="en-US" altLang="en-US">
                <a:solidFill>
                  <a:srgbClr val="000000"/>
                </a:solidFill>
              </a:rPr>
              <a:t>		(Human Constitution)</a:t>
            </a:r>
          </a:p>
          <a:p>
            <a:pPr>
              <a:buFont typeface="Symbol" panose="05050102010706020507" pitchFamily="18" charset="2"/>
              <a:buNone/>
            </a:pPr>
            <a:endParaRPr lang="en-US" altLang="en-US">
              <a:solidFill>
                <a:srgbClr val="000000"/>
              </a:solidFill>
            </a:endParaRPr>
          </a:p>
          <a:p>
            <a:pPr>
              <a:buFont typeface="Symbol" panose="05050102010706020507" pitchFamily="18" charset="2"/>
              <a:buNone/>
            </a:pPr>
            <a:r>
              <a:rPr lang="en-US" altLang="en-US">
                <a:solidFill>
                  <a:srgbClr val="000000"/>
                </a:solidFill>
              </a:rPr>
              <a:t>Outcome	Mutual happiness</a:t>
            </a:r>
          </a:p>
          <a:p>
            <a:pPr>
              <a:buFont typeface="Symbol" panose="05050102010706020507" pitchFamily="18" charset="2"/>
              <a:buNone/>
            </a:pPr>
            <a:r>
              <a:rPr lang="en-US" altLang="en-US">
                <a:solidFill>
                  <a:srgbClr val="000000"/>
                </a:solidFill>
              </a:rPr>
              <a:t>		Prosperity in human being</a:t>
            </a:r>
          </a:p>
          <a:p>
            <a:pPr>
              <a:buFont typeface="Symbol" panose="05050102010706020507" pitchFamily="18" charset="2"/>
              <a:buNone/>
            </a:pPr>
            <a:r>
              <a:rPr lang="en-IN" altLang="en-US">
                <a:solidFill>
                  <a:srgbClr val="000000"/>
                </a:solidFill>
              </a:rPr>
              <a:t>		Preservation of rest of nature</a:t>
            </a:r>
          </a:p>
        </p:txBody>
      </p:sp>
      <p:sp>
        <p:nvSpPr>
          <p:cNvPr id="97287" name="TextBox 16">
            <a:extLst>
              <a:ext uri="{FF2B5EF4-FFF2-40B4-BE49-F238E27FC236}">
                <a16:creationId xmlns:a16="http://schemas.microsoft.com/office/drawing/2014/main" id="{4C6CCE71-86E6-496C-BBB1-D4F4651D79E7}"/>
              </a:ext>
            </a:extLst>
          </p:cNvPr>
          <p:cNvSpPr txBox="1">
            <a:spLocks noChangeArrowheads="1"/>
          </p:cNvSpPr>
          <p:nvPr/>
        </p:nvSpPr>
        <p:spPr bwMode="auto">
          <a:xfrm>
            <a:off x="7291906" y="1652206"/>
            <a:ext cx="4897891" cy="5353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Symbol" panose="05050102010706020507" pitchFamily="18" charset="2"/>
              <a:buNone/>
            </a:pPr>
            <a:r>
              <a:rPr lang="en-US" altLang="en-US">
                <a:solidFill>
                  <a:srgbClr val="000000"/>
                </a:solidFill>
              </a:rPr>
              <a:t>Preconditioning	Conflict…</a:t>
            </a:r>
          </a:p>
          <a:p>
            <a:pPr>
              <a:buFont typeface="Symbol" panose="05050102010706020507" pitchFamily="18" charset="2"/>
              <a:buNone/>
            </a:pPr>
            <a:r>
              <a:rPr lang="en-US" altLang="en-US">
                <a:solidFill>
                  <a:srgbClr val="000000"/>
                </a:solidFill>
              </a:rPr>
              <a:t>					</a:t>
            </a:r>
          </a:p>
          <a:p>
            <a:pPr>
              <a:buFont typeface="Symbol" panose="05050102010706020507" pitchFamily="18" charset="2"/>
              <a:buNone/>
            </a:pPr>
            <a:r>
              <a:rPr lang="en-US" altLang="en-US">
                <a:solidFill>
                  <a:srgbClr val="000000"/>
                </a:solidFill>
              </a:rPr>
              <a:t>Feeling		of opposition, </a:t>
            </a:r>
          </a:p>
          <a:p>
            <a:pPr>
              <a:buFont typeface="Symbol" panose="05050102010706020507" pitchFamily="18" charset="2"/>
              <a:buNone/>
            </a:pPr>
            <a:r>
              <a:rPr lang="en-US" altLang="en-US">
                <a:solidFill>
                  <a:srgbClr val="000000"/>
                </a:solidFill>
              </a:rPr>
              <a:t>		competition…</a:t>
            </a:r>
          </a:p>
          <a:p>
            <a:pPr>
              <a:buFont typeface="Symbol" panose="05050102010706020507" pitchFamily="18" charset="2"/>
              <a:buNone/>
            </a:pPr>
            <a:r>
              <a:rPr lang="en-US" altLang="en-US">
                <a:solidFill>
                  <a:srgbClr val="000000"/>
                </a:solidFill>
              </a:rPr>
              <a:t>			</a:t>
            </a:r>
          </a:p>
          <a:p>
            <a:pPr>
              <a:buFont typeface="Symbol" panose="05050102010706020507" pitchFamily="18" charset="2"/>
              <a:buNone/>
            </a:pPr>
            <a:r>
              <a:rPr lang="en-US" altLang="en-US">
                <a:solidFill>
                  <a:srgbClr val="000000"/>
                </a:solidFill>
              </a:rPr>
              <a:t>Thought		Mixed, </a:t>
            </a:r>
          </a:p>
          <a:p>
            <a:pPr>
              <a:buFont typeface="Symbol" panose="05050102010706020507" pitchFamily="18" charset="2"/>
              <a:buNone/>
            </a:pPr>
            <a:r>
              <a:rPr lang="en-US" altLang="en-US">
                <a:solidFill>
                  <a:srgbClr val="000000"/>
                </a:solidFill>
              </a:rPr>
              <a:t>		how to maximise my gains...</a:t>
            </a:r>
          </a:p>
          <a:p>
            <a:pPr>
              <a:buFont typeface="Symbol" panose="05050102010706020507" pitchFamily="18" charset="2"/>
              <a:buNone/>
            </a:pPr>
            <a:endParaRPr lang="en-US" altLang="en-US">
              <a:solidFill>
                <a:srgbClr val="000000"/>
              </a:solidFill>
            </a:endParaRPr>
          </a:p>
          <a:p>
            <a:pPr>
              <a:buFont typeface="Symbol" panose="05050102010706020507" pitchFamily="18" charset="2"/>
              <a:buNone/>
            </a:pPr>
            <a:r>
              <a:rPr lang="en-US" altLang="en-US">
                <a:solidFill>
                  <a:srgbClr val="000000"/>
                </a:solidFill>
              </a:rPr>
              <a:t>Behaviour	Indefinite behaviour</a:t>
            </a:r>
          </a:p>
          <a:p>
            <a:pPr>
              <a:buFont typeface="Symbol" panose="05050102010706020507" pitchFamily="18" charset="2"/>
              <a:buNone/>
            </a:pPr>
            <a:r>
              <a:rPr lang="en-US" altLang="en-US">
                <a:solidFill>
                  <a:srgbClr val="000000"/>
                </a:solidFill>
              </a:rPr>
              <a:t>Work and		 work	</a:t>
            </a:r>
          </a:p>
          <a:p>
            <a:pPr>
              <a:buFont typeface="Symbol" panose="05050102010706020507" pitchFamily="18" charset="2"/>
              <a:buNone/>
            </a:pPr>
            <a:r>
              <a:rPr lang="en-US" altLang="en-US">
                <a:solidFill>
                  <a:srgbClr val="000000"/>
                </a:solidFill>
              </a:rPr>
              <a:t>Participation		 participation</a:t>
            </a:r>
          </a:p>
          <a:p>
            <a:pPr>
              <a:buFont typeface="Symbol" panose="05050102010706020507" pitchFamily="18" charset="2"/>
              <a:buNone/>
            </a:pPr>
            <a:endParaRPr lang="en-US" altLang="en-US">
              <a:solidFill>
                <a:srgbClr val="000000"/>
              </a:solidFill>
            </a:endParaRPr>
          </a:p>
          <a:p>
            <a:pPr>
              <a:buFont typeface="Symbol" panose="05050102010706020507" pitchFamily="18" charset="2"/>
              <a:buNone/>
            </a:pPr>
            <a:r>
              <a:rPr lang="en-US" altLang="en-US"/>
              <a:t>Promotion </a:t>
            </a:r>
            <a:r>
              <a:rPr lang="en-US" altLang="en-US">
                <a:solidFill>
                  <a:srgbClr val="000000"/>
                </a:solidFill>
              </a:rPr>
              <a:t>	Discipline</a:t>
            </a:r>
          </a:p>
          <a:p>
            <a:pPr>
              <a:buFont typeface="Symbol" panose="05050102010706020507" pitchFamily="18" charset="2"/>
              <a:buNone/>
            </a:pPr>
            <a:r>
              <a:rPr lang="en-US" altLang="en-US">
                <a:solidFill>
                  <a:srgbClr val="000000"/>
                </a:solidFill>
              </a:rPr>
              <a:t>		Fear of punishment</a:t>
            </a:r>
          </a:p>
          <a:p>
            <a:pPr>
              <a:buFont typeface="Symbol" panose="05050102010706020507" pitchFamily="18" charset="2"/>
              <a:buNone/>
            </a:pPr>
            <a:r>
              <a:rPr lang="en-US" altLang="en-US">
                <a:solidFill>
                  <a:srgbClr val="000000"/>
                </a:solidFill>
              </a:rPr>
              <a:t>		Incentive of reward…</a:t>
            </a:r>
          </a:p>
          <a:p>
            <a:pPr>
              <a:buFont typeface="Symbol" panose="05050102010706020507" pitchFamily="18" charset="2"/>
              <a:buNone/>
            </a:pPr>
            <a:r>
              <a:rPr lang="en-US" altLang="en-US">
                <a:solidFill>
                  <a:srgbClr val="000000"/>
                </a:solidFill>
              </a:rPr>
              <a:t>		codes of conduct, </a:t>
            </a:r>
          </a:p>
          <a:p>
            <a:pPr>
              <a:buFont typeface="Symbol" panose="05050102010706020507" pitchFamily="18" charset="2"/>
              <a:buNone/>
            </a:pPr>
            <a:r>
              <a:rPr lang="en-US" altLang="en-US">
                <a:solidFill>
                  <a:srgbClr val="000000"/>
                </a:solidFill>
              </a:rPr>
              <a:t>		oaths, whistle-blowing…</a:t>
            </a:r>
          </a:p>
          <a:p>
            <a:pPr>
              <a:buFont typeface="Symbol" panose="05050102010706020507" pitchFamily="18" charset="2"/>
              <a:buNone/>
            </a:pPr>
            <a:endParaRPr lang="en-US" altLang="en-US" sz="1000">
              <a:solidFill>
                <a:srgbClr val="000000"/>
              </a:solidFill>
            </a:endParaRPr>
          </a:p>
          <a:p>
            <a:pPr>
              <a:buFont typeface="Symbol" panose="05050102010706020507" pitchFamily="18" charset="2"/>
              <a:buNone/>
            </a:pPr>
            <a:r>
              <a:rPr lang="en-US" altLang="en-US">
                <a:solidFill>
                  <a:srgbClr val="000000"/>
                </a:solidFill>
              </a:rPr>
              <a:t>Outcome	Mixed</a:t>
            </a:r>
            <a:endParaRPr lang="en-IN" altLang="en-US">
              <a:solidFill>
                <a:srgbClr val="000000"/>
              </a:solidFill>
            </a:endParaRPr>
          </a:p>
        </p:txBody>
      </p:sp>
      <p:cxnSp>
        <p:nvCxnSpPr>
          <p:cNvPr id="19" name="Straight Connector 18">
            <a:extLst>
              <a:ext uri="{FF2B5EF4-FFF2-40B4-BE49-F238E27FC236}">
                <a16:creationId xmlns:a16="http://schemas.microsoft.com/office/drawing/2014/main" id="{6F112DE4-3351-45F1-BC06-190053DD4002}"/>
              </a:ext>
            </a:extLst>
          </p:cNvPr>
          <p:cNvCxnSpPr>
            <a:cxnSpLocks/>
          </p:cNvCxnSpPr>
          <p:nvPr/>
        </p:nvCxnSpPr>
        <p:spPr>
          <a:xfrm>
            <a:off x="5409566" y="1587"/>
            <a:ext cx="0" cy="6856413"/>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2828B4C6-FC9D-4BD1-AAE8-FD3848AB4E0A}"/>
              </a:ext>
            </a:extLst>
          </p:cNvPr>
          <p:cNvCxnSpPr>
            <a:cxnSpLocks/>
          </p:cNvCxnSpPr>
          <p:nvPr/>
        </p:nvCxnSpPr>
        <p:spPr>
          <a:xfrm>
            <a:off x="7326822" y="1587"/>
            <a:ext cx="0" cy="6856413"/>
          </a:xfrm>
          <a:prstGeom prst="line">
            <a:avLst/>
          </a:prstGeom>
        </p:spPr>
        <p:style>
          <a:lnRef idx="1">
            <a:schemeClr val="dk1"/>
          </a:lnRef>
          <a:fillRef idx="0">
            <a:schemeClr val="dk1"/>
          </a:fillRef>
          <a:effectRef idx="0">
            <a:schemeClr val="dk1"/>
          </a:effectRef>
          <a:fontRef idx="minor">
            <a:schemeClr val="tx1"/>
          </a:fontRef>
        </p:style>
      </p:cxnSp>
      <p:sp>
        <p:nvSpPr>
          <p:cNvPr id="97290" name="TextBox 10">
            <a:extLst>
              <a:ext uri="{FF2B5EF4-FFF2-40B4-BE49-F238E27FC236}">
                <a16:creationId xmlns:a16="http://schemas.microsoft.com/office/drawing/2014/main" id="{E624D718-C089-49D7-8ACB-B9A67E100F6D}"/>
              </a:ext>
            </a:extLst>
          </p:cNvPr>
          <p:cNvSpPr txBox="1">
            <a:spLocks noChangeArrowheads="1"/>
          </p:cNvSpPr>
          <p:nvPr/>
        </p:nvSpPr>
        <p:spPr bwMode="auto">
          <a:xfrm>
            <a:off x="5527014" y="2166437"/>
            <a:ext cx="1710929" cy="2307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b="1">
                <a:solidFill>
                  <a:srgbClr val="000000"/>
                </a:solidFill>
              </a:rPr>
              <a:t>VALUES</a:t>
            </a:r>
          </a:p>
          <a:p>
            <a:pPr algn="ctr"/>
            <a:endParaRPr lang="en-US" altLang="en-US" b="1">
              <a:solidFill>
                <a:srgbClr val="000000"/>
              </a:solidFill>
            </a:endParaRPr>
          </a:p>
          <a:p>
            <a:pPr algn="ctr"/>
            <a:endParaRPr lang="en-US" altLang="en-US" b="1">
              <a:solidFill>
                <a:srgbClr val="000000"/>
              </a:solidFill>
            </a:endParaRPr>
          </a:p>
          <a:p>
            <a:pPr algn="ctr"/>
            <a:r>
              <a:rPr lang="en-US" altLang="en-US" b="1">
                <a:solidFill>
                  <a:srgbClr val="000000"/>
                </a:solidFill>
              </a:rPr>
              <a:t>POLICY</a:t>
            </a:r>
          </a:p>
          <a:p>
            <a:pPr algn="ctr"/>
            <a:endParaRPr lang="en-US" altLang="en-US" b="1">
              <a:solidFill>
                <a:srgbClr val="000000"/>
              </a:solidFill>
            </a:endParaRPr>
          </a:p>
          <a:p>
            <a:pPr algn="ctr"/>
            <a:endParaRPr lang="en-US" altLang="en-US" b="1">
              <a:solidFill>
                <a:srgbClr val="000000"/>
              </a:solidFill>
            </a:endParaRPr>
          </a:p>
          <a:p>
            <a:pPr algn="ctr"/>
            <a:endParaRPr lang="en-US" altLang="en-US" b="1">
              <a:solidFill>
                <a:srgbClr val="000000"/>
              </a:solidFill>
            </a:endParaRPr>
          </a:p>
          <a:p>
            <a:pPr algn="ctr"/>
            <a:r>
              <a:rPr lang="en-US" altLang="en-US" b="1">
                <a:solidFill>
                  <a:srgbClr val="000000"/>
                </a:solidFill>
              </a:rPr>
              <a:t>CHARACTER</a:t>
            </a:r>
            <a:endParaRPr lang="en-IN" altLang="en-US" b="1">
              <a:solidFill>
                <a:srgbClr val="000000"/>
              </a:solidFill>
            </a:endParaRP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EDC7583C-BA9E-4FAE-9E98-12FC56604D1C}"/>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785" tIns="54393" rIns="108785" bIns="54393" numCol="1" anchor="t" anchorCtr="0" compatLnSpc="1">
            <a:prstTxWarp prst="textNoShape">
              <a:avLst/>
            </a:prstTxWarp>
          </a:bodyPr>
          <a:lstStyle/>
          <a:p>
            <a:r>
              <a:rPr lang="en-US" altLang="en-US"/>
              <a:t>Visualization of Comprehensive Human Goal</a:t>
            </a:r>
          </a:p>
        </p:txBody>
      </p:sp>
      <p:sp>
        <p:nvSpPr>
          <p:cNvPr id="26627" name="Text Placeholder 2">
            <a:extLst>
              <a:ext uri="{FF2B5EF4-FFF2-40B4-BE49-F238E27FC236}">
                <a16:creationId xmlns:a16="http://schemas.microsoft.com/office/drawing/2014/main" id="{C6B20DC9-D239-4634-94E8-3F1CB83216D5}"/>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785" tIns="54393" rIns="108785" bIns="54393" numCol="1" anchor="t" anchorCtr="0" compatLnSpc="1">
            <a:prstTxWarp prst="textNoShape">
              <a:avLst/>
            </a:prstTxWarp>
            <a:normAutofit/>
          </a:bodyPr>
          <a:lstStyle/>
          <a:p>
            <a:pPr defTabSz="1087221"/>
            <a:r>
              <a:rPr altLang="en-US"/>
              <a:t>An important implication of the right understanding is the visualization of comprehensive human goal which is conducive to human welfare (wellbeing of all). </a:t>
            </a:r>
          </a:p>
          <a:p>
            <a:pPr defTabSz="1087221"/>
            <a:r>
              <a:rPr altLang="en-US"/>
              <a:t>In the light of the right understanding, it is possible to visualise the pattern of </a:t>
            </a:r>
            <a:r>
              <a:rPr altLang="en-US" b="1"/>
              <a:t>a holistic way of life </a:t>
            </a:r>
            <a:r>
              <a:rPr altLang="en-US"/>
              <a:t>to ensure the fulfillment of comprehensive human goal, a model of human living which is </a:t>
            </a:r>
            <a:r>
              <a:rPr altLang="en-US" b="1"/>
              <a:t>people-friendly </a:t>
            </a:r>
            <a:r>
              <a:rPr altLang="en-US"/>
              <a:t>and </a:t>
            </a:r>
            <a:r>
              <a:rPr altLang="en-US" b="1"/>
              <a:t>eco-friendly, </a:t>
            </a:r>
            <a:r>
              <a:rPr altLang="en-US"/>
              <a:t>therefore, </a:t>
            </a:r>
            <a:r>
              <a:rPr altLang="en-US" b="1"/>
              <a:t>sustainable</a:t>
            </a:r>
            <a:r>
              <a:rPr altLang="en-US"/>
              <a:t>. </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68AAD317-FD54-40A1-8E57-0F555AC08AEB}"/>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785" tIns="54393" rIns="108785" bIns="54393" numCol="1" anchor="t" anchorCtr="0" compatLnSpc="1">
            <a:prstTxWarp prst="textNoShape">
              <a:avLst/>
            </a:prstTxWarp>
          </a:bodyPr>
          <a:lstStyle/>
          <a:p>
            <a:r>
              <a:rPr lang="en-US" altLang="en-US"/>
              <a:t>The Vision for Holistic Development and Humane Society</a:t>
            </a:r>
          </a:p>
        </p:txBody>
      </p:sp>
      <p:sp>
        <p:nvSpPr>
          <p:cNvPr id="3" name="Text Placeholder 2">
            <a:extLst>
              <a:ext uri="{FF2B5EF4-FFF2-40B4-BE49-F238E27FC236}">
                <a16:creationId xmlns:a16="http://schemas.microsoft.com/office/drawing/2014/main" id="{E3AA401A-1433-42ED-83ED-5570578997A8}"/>
              </a:ext>
            </a:extLst>
          </p:cNvPr>
          <p:cNvSpPr>
            <a:spLocks noGrp="1"/>
          </p:cNvSpPr>
          <p:nvPr>
            <p:ph type="body" sz="quarter" idx="13"/>
          </p:nvPr>
        </p:nvSpPr>
        <p:spPr/>
        <p:txBody>
          <a:bodyPr>
            <a:normAutofit/>
          </a:bodyPr>
          <a:lstStyle/>
          <a:p>
            <a:pPr marL="271983" indent="-271983">
              <a:defRPr/>
            </a:pPr>
            <a:r>
              <a:t>On the basis of the understanding of harmony, we get the notion of a </a:t>
            </a:r>
            <a:r>
              <a:rPr altLang="en-US">
                <a:latin typeface="Arial" charset="0"/>
              </a:rPr>
              <a:t> Humane Society- i.e. </a:t>
            </a:r>
            <a:r>
              <a:t>undivided society and universal human order. </a:t>
            </a:r>
          </a:p>
          <a:p>
            <a:pPr marL="271983" indent="-271983">
              <a:defRPr/>
            </a:pPr>
            <a:r>
              <a:t>The universal human order will involve: </a:t>
            </a:r>
          </a:p>
          <a:p>
            <a:pPr marL="816109" lvl="1" indent="-544072">
              <a:buFont typeface="Wingdings" pitchFamily="2" charset="2"/>
              <a:buAutoNum type="alphaLcPeriod"/>
              <a:defRPr/>
            </a:pPr>
            <a:r>
              <a:t>A holistic pattern in all the dimensions of human activity in the society including education, health-self-regulation, production-work, justice-preservation, exchange-storage,  etc. </a:t>
            </a:r>
          </a:p>
          <a:p>
            <a:pPr marL="816109" lvl="1" indent="-544072">
              <a:buFont typeface="Wingdings" pitchFamily="2" charset="2"/>
              <a:buAutoNum type="alphaLcPeriod"/>
              <a:defRPr/>
            </a:pPr>
            <a:r>
              <a:t>Harmonious networking between the basic unit and their clusters successively moving from family order to world family order as follows: </a:t>
            </a:r>
          </a:p>
          <a:p>
            <a:pPr marL="272037" lvl="1" indent="0">
              <a:buNone/>
              <a:defRPr/>
            </a:pPr>
            <a:endParaRPr/>
          </a:p>
          <a:p>
            <a:pPr marL="272037" lvl="1" indent="0">
              <a:buNone/>
              <a:defRPr/>
            </a:pPr>
            <a:r>
              <a:t>Family Order ⇒ … ⇒ Village Order ⇒ Village Cluster Order ⇒ … ⇒ Nation Order… ⇒ World Family Order </a:t>
            </a:r>
          </a:p>
          <a:p>
            <a:pPr marL="272037" lvl="1" indent="0">
              <a:buNone/>
              <a:defRPr/>
            </a:pPr>
            <a:endParaRPr/>
          </a:p>
          <a:p>
            <a:pPr marL="272037" lvl="1" indent="0">
              <a:buNone/>
              <a:defRPr/>
            </a:pPr>
            <a:r>
              <a:t>In each of these dimensions, we can </a:t>
            </a:r>
            <a:r>
              <a:rPr err="1"/>
              <a:t>visualise</a:t>
            </a:r>
            <a:r>
              <a:t> a humane system, be it education, health, production, exchange or justice and </a:t>
            </a:r>
            <a:r>
              <a:rPr err="1"/>
              <a:t>conceptualise</a:t>
            </a:r>
            <a:r>
              <a:t> a harmoniously functioning overall system.</a:t>
            </a:r>
          </a:p>
        </p:txBody>
      </p:sp>
    </p:spTree>
  </p:cSld>
  <p:clrMapOvr>
    <a:masterClrMapping/>
  </p:clrMapOvr>
  <p:transition spd="slow"/>
</p:sld>
</file>

<file path=ppt/theme/theme1.xml><?xml version="1.0" encoding="utf-8"?>
<a:theme xmlns:a="http://schemas.openxmlformats.org/drawingml/2006/main" name="UHV Theme 2022">
  <a:themeElements>
    <a:clrScheme name="Corporate Template V1">
      <a:dk1>
        <a:sysClr val="windowText" lastClr="000000"/>
      </a:dk1>
      <a:lt1>
        <a:sysClr val="window" lastClr="FFFFFF"/>
      </a:lt1>
      <a:dk2>
        <a:srgbClr val="000000"/>
      </a:dk2>
      <a:lt2>
        <a:srgbClr val="FFFFFF"/>
      </a:lt2>
      <a:accent1>
        <a:srgbClr val="8FCAE7"/>
      </a:accent1>
      <a:accent2>
        <a:srgbClr val="A092B4"/>
      </a:accent2>
      <a:accent3>
        <a:srgbClr val="C6C070"/>
      </a:accent3>
      <a:accent4>
        <a:srgbClr val="B7B1A9"/>
      </a:accent4>
      <a:accent5>
        <a:srgbClr val="FCD450"/>
      </a:accent5>
      <a:accent6>
        <a:srgbClr val="B2541A"/>
      </a:accent6>
      <a:hlink>
        <a:srgbClr val="E7925E"/>
      </a:hlink>
      <a:folHlink>
        <a:srgbClr val="2F75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FFFFFF"/>
        </a:dk2>
        <a:lt2>
          <a:srgbClr val="000000"/>
        </a:lt2>
        <a:accent1>
          <a:srgbClr val="8FCAE7"/>
        </a:accent1>
        <a:accent2>
          <a:srgbClr val="C6C070"/>
        </a:accent2>
        <a:accent3>
          <a:srgbClr val="FFFFFF"/>
        </a:accent3>
        <a:accent4>
          <a:srgbClr val="000000"/>
        </a:accent4>
        <a:accent5>
          <a:srgbClr val="C6E1F1"/>
        </a:accent5>
        <a:accent6>
          <a:srgbClr val="B3AE65"/>
        </a:accent6>
        <a:hlink>
          <a:srgbClr val="A092B4"/>
        </a:hlink>
        <a:folHlink>
          <a:srgbClr val="B7B1A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FFFFFF"/>
        </a:dk2>
        <a:lt2>
          <a:srgbClr val="000000"/>
        </a:lt2>
        <a:accent1>
          <a:srgbClr val="336BBD"/>
        </a:accent1>
        <a:accent2>
          <a:srgbClr val="82786F"/>
        </a:accent2>
        <a:accent3>
          <a:srgbClr val="FFFFFF"/>
        </a:accent3>
        <a:accent4>
          <a:srgbClr val="000000"/>
        </a:accent4>
        <a:accent5>
          <a:srgbClr val="ADBADB"/>
        </a:accent5>
        <a:accent6>
          <a:srgbClr val="756C64"/>
        </a:accent6>
        <a:hlink>
          <a:srgbClr val="A3A86B"/>
        </a:hlink>
        <a:folHlink>
          <a:srgbClr val="B7B1A9"/>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FFFFFF"/>
        </a:dk2>
        <a:lt2>
          <a:srgbClr val="000000"/>
        </a:lt2>
        <a:accent1>
          <a:srgbClr val="8FCAE7"/>
        </a:accent1>
        <a:accent2>
          <a:srgbClr val="A092B4"/>
        </a:accent2>
        <a:accent3>
          <a:srgbClr val="FFFFFF"/>
        </a:accent3>
        <a:accent4>
          <a:srgbClr val="000000"/>
        </a:accent4>
        <a:accent5>
          <a:srgbClr val="C6E1F1"/>
        </a:accent5>
        <a:accent6>
          <a:srgbClr val="9184A3"/>
        </a:accent6>
        <a:hlink>
          <a:srgbClr val="C6C070"/>
        </a:hlink>
        <a:folHlink>
          <a:srgbClr val="B7B1A9"/>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FFFFFF"/>
        </a:dk2>
        <a:lt2>
          <a:srgbClr val="000000"/>
        </a:lt2>
        <a:accent1>
          <a:srgbClr val="5688D2"/>
        </a:accent1>
        <a:accent2>
          <a:srgbClr val="82786F"/>
        </a:accent2>
        <a:accent3>
          <a:srgbClr val="FFFFFF"/>
        </a:accent3>
        <a:accent4>
          <a:srgbClr val="000000"/>
        </a:accent4>
        <a:accent5>
          <a:srgbClr val="B4C3E5"/>
        </a:accent5>
        <a:accent6>
          <a:srgbClr val="756C64"/>
        </a:accent6>
        <a:hlink>
          <a:srgbClr val="A3A86B"/>
        </a:hlink>
        <a:folHlink>
          <a:srgbClr val="B7B1A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HV Theme 2022" id="{5F44E8CA-FB57-4662-A76B-14A89045FFC5}" vid="{37843496-EC4B-4BDC-BFBD-8302CB3734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SLW PPT Template</Template>
  <TotalTime>0</TotalTime>
  <Words>5683</Words>
  <Application>Microsoft Office PowerPoint</Application>
  <PresentationFormat>Widescreen</PresentationFormat>
  <Paragraphs>589</Paragraphs>
  <Slides>73</Slides>
  <Notes>5</Notes>
  <HiddenSlides>36</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73</vt:i4>
      </vt:variant>
    </vt:vector>
  </HeadingPairs>
  <TitlesOfParts>
    <vt:vector size="80" baseType="lpstr">
      <vt:lpstr>Arial</vt:lpstr>
      <vt:lpstr>Calibri</vt:lpstr>
      <vt:lpstr>Kruti Dev 010</vt:lpstr>
      <vt:lpstr>Kruti Dev 042</vt:lpstr>
      <vt:lpstr>Symbol</vt:lpstr>
      <vt:lpstr>Wingdings</vt:lpstr>
      <vt:lpstr>UHV Theme 2022</vt:lpstr>
      <vt:lpstr>Lectures 26-28 Ethical Human Conduct</vt:lpstr>
      <vt:lpstr>PowerPoint Presentation</vt:lpstr>
      <vt:lpstr>Module 5 – Implications of the Holistic Understanding – a Look at Professional Ethics</vt:lpstr>
      <vt:lpstr>Recalling: Holistic Value-based Education</vt:lpstr>
      <vt:lpstr>For more details</vt:lpstr>
      <vt:lpstr>    Lecture 26 Holistic Development towards Humane Society and Tradition</vt:lpstr>
      <vt:lpstr>Recap</vt:lpstr>
      <vt:lpstr>Visualization of Comprehensive Human Goal</vt:lpstr>
      <vt:lpstr>The Vision for Holistic Development and Humane Society</vt:lpstr>
      <vt:lpstr>Harmony in Society – Universal Human Order</vt:lpstr>
      <vt:lpstr>Paving the Way towards a Humanistic Tradition</vt:lpstr>
      <vt:lpstr>Human Tradition (in which Human Goal is fulfilled generation to generation)</vt:lpstr>
      <vt:lpstr>Human education, constitution…</vt:lpstr>
      <vt:lpstr>Humane society and Human tradition- a natural process</vt:lpstr>
      <vt:lpstr>Key Takeaways</vt:lpstr>
      <vt:lpstr>Competence in Professional Ethics</vt:lpstr>
      <vt:lpstr>    Lecture 27 Holistic Technologies, Production Systems and Management Models-Typical Case Studies</vt:lpstr>
      <vt:lpstr>Recap</vt:lpstr>
      <vt:lpstr>Need for a Holistic Worldview </vt:lpstr>
      <vt:lpstr>A Holistic Criteria for Evaluation</vt:lpstr>
      <vt:lpstr>Criteria for Technologies</vt:lpstr>
      <vt:lpstr>Criteria for Production Systems</vt:lpstr>
      <vt:lpstr>Specific Criteria Production Systems</vt:lpstr>
      <vt:lpstr>Criteria for Management Models</vt:lpstr>
      <vt:lpstr>A Critical Appraisal of the Prevailing Systems</vt:lpstr>
      <vt:lpstr>Learning from the Systems in Nature and Traditional Practices</vt:lpstr>
      <vt:lpstr>Visualizing a Holistic Community Model – Working Towards it Harmony at All Levels</vt:lpstr>
      <vt:lpstr>Some Topics for Case Studies</vt:lpstr>
      <vt:lpstr>Key Takeaways</vt:lpstr>
      <vt:lpstr>    Lecture 28 Strategies for Transition towards Value-based Life and Profession</vt:lpstr>
      <vt:lpstr>Recap</vt:lpstr>
      <vt:lpstr>PowerPoint Presentation</vt:lpstr>
      <vt:lpstr>Steps Toward Universal Human Order</vt:lpstr>
      <vt:lpstr>The Core Message</vt:lpstr>
      <vt:lpstr>Steps for Transformation</vt:lpstr>
      <vt:lpstr>Step 1: Steps for Individual Transformation</vt:lpstr>
      <vt:lpstr>Step 2: Creating Mass Awareness towards Holistic Development</vt:lpstr>
      <vt:lpstr>Step 3: Moving towards Humanising the Mainstream Education</vt:lpstr>
      <vt:lpstr>Step 4: Developing Models for Holistic Living in Educational Institutions and in the Community</vt:lpstr>
      <vt:lpstr>Key Steps for Change: Initial Steps in Implementating Holistic Human Education</vt:lpstr>
      <vt:lpstr>Key Takeaways</vt:lpstr>
      <vt:lpstr>Practice Sessions</vt:lpstr>
      <vt:lpstr>Practice Session after Lecture 26</vt:lpstr>
      <vt:lpstr>Expected Outcome</vt:lpstr>
      <vt:lpstr>Practice Session after Lecture 28</vt:lpstr>
      <vt:lpstr>Expected Outcome</vt:lpstr>
      <vt:lpstr>FAQs for Lectures 26-28</vt:lpstr>
      <vt:lpstr>Questions</vt:lpstr>
      <vt:lpstr>PowerPoint Presentation</vt:lpstr>
      <vt:lpstr>Self Reflection</vt:lpstr>
      <vt:lpstr>PowerPoint Presentation</vt:lpstr>
      <vt:lpstr>FAQ</vt:lpstr>
      <vt:lpstr>FAQ</vt:lpstr>
      <vt:lpstr>Universal Human Values and Ethics</vt:lpstr>
      <vt:lpstr>Professional Ethics – Do’s and Don’ts at the Workplace…</vt:lpstr>
      <vt:lpstr>Human Being in this Existence</vt:lpstr>
      <vt:lpstr>Professional Ethics is a Part of Ethical Human Conduct - Larger Picture</vt:lpstr>
      <vt:lpstr>Universal Human Values – Articulation 1</vt:lpstr>
      <vt:lpstr>Values espoused in the Constitution of India = Universal Human Values – Articulation 2</vt:lpstr>
      <vt:lpstr>Justice</vt:lpstr>
      <vt:lpstr>Liberty</vt:lpstr>
      <vt:lpstr>Equality</vt:lpstr>
      <vt:lpstr>Fraternity</vt:lpstr>
      <vt:lpstr>Sustainable Development Goals = Universal Human Values – Articulation 3</vt:lpstr>
      <vt:lpstr>Process of Developing Universal Human Values and Definite, Ethical Human Conduct</vt:lpstr>
      <vt:lpstr>IQ, EQ, SQ etc.</vt:lpstr>
      <vt:lpstr>IQ: Intelligence Quotient</vt:lpstr>
      <vt:lpstr>EQ: Emotional Quotient</vt:lpstr>
      <vt:lpstr>SQ: Social Quotient</vt:lpstr>
      <vt:lpstr>Developing Universal Human Values and Ethics</vt:lpstr>
      <vt:lpstr>Professional Ethics is a Part of Ethical Human Conduct - Larger Picture</vt:lpstr>
      <vt:lpstr>For more details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keywords>UHV Slides 2022</cp:keywords>
  <cp:lastModifiedBy/>
  <cp:revision>48</cp:revision>
  <dcterms:created xsi:type="dcterms:W3CDTF">2009-12-17T14:12:44Z</dcterms:created>
  <dcterms:modified xsi:type="dcterms:W3CDTF">2024-06-23T10:44:22Z</dcterms:modified>
</cp:coreProperties>
</file>